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1" r:id="rId2"/>
    <p:sldMasterId id="2147483659" r:id="rId3"/>
    <p:sldMasterId id="2147483711" r:id="rId4"/>
    <p:sldMasterId id="2147483714" r:id="rId5"/>
  </p:sldMasterIdLst>
  <p:notesMasterIdLst>
    <p:notesMasterId r:id="rId43"/>
  </p:notesMasterIdLst>
  <p:handoutMasterIdLst>
    <p:handoutMasterId r:id="rId44"/>
  </p:handoutMasterIdLst>
  <p:sldIdLst>
    <p:sldId id="352" r:id="rId6"/>
    <p:sldId id="353" r:id="rId7"/>
    <p:sldId id="354" r:id="rId8"/>
    <p:sldId id="364" r:id="rId9"/>
    <p:sldId id="512" r:id="rId10"/>
    <p:sldId id="367" r:id="rId11"/>
    <p:sldId id="366" r:id="rId12"/>
    <p:sldId id="368" r:id="rId13"/>
    <p:sldId id="369" r:id="rId14"/>
    <p:sldId id="370" r:id="rId15"/>
    <p:sldId id="372" r:id="rId16"/>
    <p:sldId id="371" r:id="rId17"/>
    <p:sldId id="488" r:id="rId18"/>
    <p:sldId id="487" r:id="rId19"/>
    <p:sldId id="489" r:id="rId20"/>
    <p:sldId id="490" r:id="rId21"/>
    <p:sldId id="491" r:id="rId22"/>
    <p:sldId id="510" r:id="rId23"/>
    <p:sldId id="492" r:id="rId24"/>
    <p:sldId id="493" r:id="rId25"/>
    <p:sldId id="494" r:id="rId26"/>
    <p:sldId id="495" r:id="rId27"/>
    <p:sldId id="496" r:id="rId28"/>
    <p:sldId id="497" r:id="rId29"/>
    <p:sldId id="498" r:id="rId30"/>
    <p:sldId id="500" r:id="rId31"/>
    <p:sldId id="501" r:id="rId32"/>
    <p:sldId id="502" r:id="rId33"/>
    <p:sldId id="499" r:id="rId34"/>
    <p:sldId id="503" r:id="rId35"/>
    <p:sldId id="504" r:id="rId36"/>
    <p:sldId id="506" r:id="rId37"/>
    <p:sldId id="507" r:id="rId38"/>
    <p:sldId id="508" r:id="rId39"/>
    <p:sldId id="511" r:id="rId40"/>
    <p:sldId id="509" r:id="rId41"/>
    <p:sldId id="360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0D86"/>
    <a:srgbClr val="FFFD00"/>
    <a:srgbClr val="19A8FF"/>
    <a:srgbClr val="19A8FE"/>
    <a:srgbClr val="17479E"/>
    <a:srgbClr val="28B6D9"/>
    <a:srgbClr val="BCB5DA"/>
    <a:srgbClr val="1E3E85"/>
    <a:srgbClr val="F9E500"/>
    <a:srgbClr val="80CE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09"/>
    <p:restoredTop sz="94613"/>
  </p:normalViewPr>
  <p:slideViewPr>
    <p:cSldViewPr snapToGrid="0" snapToObjects="1">
      <p:cViewPr varScale="1">
        <p:scale>
          <a:sx n="84" d="100"/>
          <a:sy n="84" d="100"/>
        </p:scale>
        <p:origin x="184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4" d="100"/>
          <a:sy n="144" d="100"/>
        </p:scale>
        <p:origin x="481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9074EE-D046-AC47-AD79-23D2268A4F02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E11A951-1343-3040-9021-D76FD269BCB6}">
      <dgm:prSet phldrT="[Text]" custT="1"/>
      <dgm:spPr/>
      <dgm:t>
        <a:bodyPr/>
        <a:lstStyle/>
        <a:p>
          <a:r>
            <a:rPr lang="en-GB" sz="1800" dirty="0"/>
            <a:t>Any boat may take a one-turn penalty</a:t>
          </a:r>
        </a:p>
      </dgm:t>
    </dgm:pt>
    <dgm:pt modelId="{5D894CFE-B3EE-3B4A-9469-701E5616C661}" type="parTrans" cxnId="{D2A464CC-1DF4-B24E-9C07-9C1A85D0A126}">
      <dgm:prSet/>
      <dgm:spPr/>
      <dgm:t>
        <a:bodyPr/>
        <a:lstStyle/>
        <a:p>
          <a:endParaRPr lang="en-GB"/>
        </a:p>
      </dgm:t>
    </dgm:pt>
    <dgm:pt modelId="{ED9F9AB1-0EA1-E546-84CA-D183D118A4A9}" type="sibTrans" cxnId="{D2A464CC-1DF4-B24E-9C07-9C1A85D0A126}">
      <dgm:prSet/>
      <dgm:spPr/>
      <dgm:t>
        <a:bodyPr/>
        <a:lstStyle/>
        <a:p>
          <a:endParaRPr lang="en-GB"/>
        </a:p>
      </dgm:t>
    </dgm:pt>
    <dgm:pt modelId="{1047EDF9-5C10-BB43-B3D8-77F8AF041F47}">
      <dgm:prSet phldrT="[Text]"/>
      <dgm:spPr/>
      <dgm:t>
        <a:bodyPr/>
        <a:lstStyle/>
        <a:p>
          <a:r>
            <a:rPr lang="en-GB" dirty="0"/>
            <a:t>Umpire decision </a:t>
          </a:r>
        </a:p>
      </dgm:t>
    </dgm:pt>
    <dgm:pt modelId="{93CA31A2-F88C-9241-8B17-54EA463E139D}" type="parTrans" cxnId="{B0D3E13B-EF31-9246-91E8-5032D0BACA37}">
      <dgm:prSet/>
      <dgm:spPr/>
      <dgm:t>
        <a:bodyPr/>
        <a:lstStyle/>
        <a:p>
          <a:endParaRPr lang="en-GB"/>
        </a:p>
      </dgm:t>
    </dgm:pt>
    <dgm:pt modelId="{B049B83C-6C1C-3241-8107-473AD5EB5EDF}" type="sibTrans" cxnId="{B0D3E13B-EF31-9246-91E8-5032D0BACA37}">
      <dgm:prSet/>
      <dgm:spPr/>
      <dgm:t>
        <a:bodyPr/>
        <a:lstStyle/>
        <a:p>
          <a:endParaRPr lang="en-GB"/>
        </a:p>
      </dgm:t>
    </dgm:pt>
    <dgm:pt modelId="{0458AE00-B645-864B-AFE2-EC5937D23B21}">
      <dgm:prSet phldrT="[Text]" custT="1"/>
      <dgm:spPr/>
      <dgm:t>
        <a:bodyPr/>
        <a:lstStyle/>
        <a:p>
          <a:r>
            <a:rPr lang="en-GB" sz="1600" dirty="0"/>
            <a:t>Umpires penalise any boat that broke a rule that did not take a penalty (and was not exonerated)</a:t>
          </a:r>
        </a:p>
      </dgm:t>
    </dgm:pt>
    <dgm:pt modelId="{08873AF0-CBB7-5741-96A6-6B3BBC9D5458}" type="parTrans" cxnId="{7E5A7FDD-49B5-5845-A509-AAFDD269A563}">
      <dgm:prSet/>
      <dgm:spPr/>
      <dgm:t>
        <a:bodyPr/>
        <a:lstStyle/>
        <a:p>
          <a:endParaRPr lang="en-GB"/>
        </a:p>
      </dgm:t>
    </dgm:pt>
    <dgm:pt modelId="{0AF46FCB-B0AB-CA41-B2DF-2757BD9BC3A2}" type="sibTrans" cxnId="{7E5A7FDD-49B5-5845-A509-AAFDD269A563}">
      <dgm:prSet/>
      <dgm:spPr/>
      <dgm:t>
        <a:bodyPr/>
        <a:lstStyle/>
        <a:p>
          <a:endParaRPr lang="en-GB"/>
        </a:p>
      </dgm:t>
    </dgm:pt>
    <dgm:pt modelId="{33B6557B-6659-064C-8FE0-A0A2245D6067}">
      <dgm:prSet/>
      <dgm:spPr/>
      <dgm:t>
        <a:bodyPr/>
        <a:lstStyle/>
        <a:p>
          <a:r>
            <a:rPr lang="en-GB" dirty="0"/>
            <a:t>Protest from boat </a:t>
          </a:r>
          <a:r>
            <a:rPr lang="en-GB" b="1" dirty="0"/>
            <a:t>involved</a:t>
          </a:r>
        </a:p>
      </dgm:t>
    </dgm:pt>
    <dgm:pt modelId="{1E50266D-0F72-0044-A474-B72ED0BD0A97}" type="parTrans" cxnId="{C9605F92-274D-ED44-9E5E-1401B3B31831}">
      <dgm:prSet/>
      <dgm:spPr/>
      <dgm:t>
        <a:bodyPr/>
        <a:lstStyle/>
        <a:p>
          <a:endParaRPr lang="en-GB"/>
        </a:p>
      </dgm:t>
    </dgm:pt>
    <dgm:pt modelId="{0236ADF1-9CA3-AE43-ADEA-9201CF979EF2}" type="sibTrans" cxnId="{C9605F92-274D-ED44-9E5E-1401B3B31831}">
      <dgm:prSet/>
      <dgm:spPr/>
      <dgm:t>
        <a:bodyPr/>
        <a:lstStyle/>
        <a:p>
          <a:endParaRPr lang="en-GB"/>
        </a:p>
      </dgm:t>
    </dgm:pt>
    <dgm:pt modelId="{C52D0F45-BC44-D14C-8A98-BC01F1D6803A}">
      <dgm:prSet/>
      <dgm:spPr/>
      <dgm:t>
        <a:bodyPr/>
        <a:lstStyle/>
        <a:p>
          <a:r>
            <a:rPr lang="en-GB" dirty="0"/>
            <a:t>Voluntary Penalties</a:t>
          </a:r>
        </a:p>
      </dgm:t>
    </dgm:pt>
    <dgm:pt modelId="{7D3C5C76-D2F5-7545-8338-2991CEBB3DEC}" type="parTrans" cxnId="{6CC185AA-BA46-2C4B-83C3-63C852F95AFF}">
      <dgm:prSet/>
      <dgm:spPr/>
      <dgm:t>
        <a:bodyPr/>
        <a:lstStyle/>
        <a:p>
          <a:endParaRPr lang="en-GB"/>
        </a:p>
      </dgm:t>
    </dgm:pt>
    <dgm:pt modelId="{02ECF786-9E39-0141-9106-DAAC8DC1868F}" type="sibTrans" cxnId="{6CC185AA-BA46-2C4B-83C3-63C852F95AFF}">
      <dgm:prSet/>
      <dgm:spPr/>
      <dgm:t>
        <a:bodyPr/>
        <a:lstStyle/>
        <a:p>
          <a:endParaRPr lang="en-GB"/>
        </a:p>
      </dgm:t>
    </dgm:pt>
    <dgm:pt modelId="{D64714AA-DD3B-5044-A30C-B7FAAEB09EE8}">
      <dgm:prSet custT="1"/>
      <dgm:spPr/>
      <dgm:t>
        <a:bodyPr/>
        <a:lstStyle/>
        <a:p>
          <a:r>
            <a:rPr lang="en-GB" sz="2000" dirty="0"/>
            <a:t>Incident</a:t>
          </a:r>
        </a:p>
      </dgm:t>
    </dgm:pt>
    <dgm:pt modelId="{28712B7F-451F-A24C-B8CB-F8D27292BB23}" type="parTrans" cxnId="{AAD8402C-DDE3-9747-A63A-DA3879008571}">
      <dgm:prSet/>
      <dgm:spPr/>
      <dgm:t>
        <a:bodyPr/>
        <a:lstStyle/>
        <a:p>
          <a:endParaRPr lang="en-GB"/>
        </a:p>
      </dgm:t>
    </dgm:pt>
    <dgm:pt modelId="{40663C34-4706-E149-82A7-EEFC9C7A0504}" type="sibTrans" cxnId="{AAD8402C-DDE3-9747-A63A-DA3879008571}">
      <dgm:prSet/>
      <dgm:spPr/>
      <dgm:t>
        <a:bodyPr/>
        <a:lstStyle/>
        <a:p>
          <a:endParaRPr lang="en-GB"/>
        </a:p>
      </dgm:t>
    </dgm:pt>
    <dgm:pt modelId="{FFD6BAA2-2D14-EF4F-BFF7-FE41454F2CA3}">
      <dgm:prSet custT="1"/>
      <dgm:spPr/>
      <dgm:t>
        <a:bodyPr/>
        <a:lstStyle/>
        <a:p>
          <a:r>
            <a:rPr lang="en-GB" sz="1800" dirty="0"/>
            <a:t>Hail protest</a:t>
          </a:r>
        </a:p>
      </dgm:t>
    </dgm:pt>
    <dgm:pt modelId="{D7D873CE-6E48-2D43-B921-5885C7F92BAD}" type="parTrans" cxnId="{B35D74C9-AF2B-AC47-BE95-02C11D072DE0}">
      <dgm:prSet/>
      <dgm:spPr/>
      <dgm:t>
        <a:bodyPr/>
        <a:lstStyle/>
        <a:p>
          <a:endParaRPr lang="en-GB"/>
        </a:p>
      </dgm:t>
    </dgm:pt>
    <dgm:pt modelId="{357F270D-6624-824C-BB62-C3FF35B70DB0}" type="sibTrans" cxnId="{B35D74C9-AF2B-AC47-BE95-02C11D072DE0}">
      <dgm:prSet/>
      <dgm:spPr/>
      <dgm:t>
        <a:bodyPr/>
        <a:lstStyle/>
        <a:p>
          <a:endParaRPr lang="en-GB"/>
        </a:p>
      </dgm:t>
    </dgm:pt>
    <dgm:pt modelId="{73018540-3494-0B46-B277-347FF8566E57}">
      <dgm:prSet custT="1"/>
      <dgm:spPr/>
      <dgm:t>
        <a:bodyPr/>
        <a:lstStyle/>
        <a:p>
          <a:r>
            <a:rPr lang="en-GB" sz="1800" dirty="0"/>
            <a:t>Red flag </a:t>
          </a:r>
          <a:r>
            <a:rPr lang="en-GB" sz="1600" dirty="0"/>
            <a:t>(not boards)</a:t>
          </a:r>
          <a:endParaRPr lang="en-GB" sz="1800" dirty="0"/>
        </a:p>
      </dgm:t>
    </dgm:pt>
    <dgm:pt modelId="{B8103399-1F24-3B4D-BF2E-2670F78AC727}" type="parTrans" cxnId="{7EBF12CF-A30D-414F-AE03-18B9F9D4ED7A}">
      <dgm:prSet/>
      <dgm:spPr/>
      <dgm:t>
        <a:bodyPr/>
        <a:lstStyle/>
        <a:p>
          <a:endParaRPr lang="en-GB"/>
        </a:p>
      </dgm:t>
    </dgm:pt>
    <dgm:pt modelId="{4612DC18-2B80-514B-B75F-496981533139}" type="sibTrans" cxnId="{7EBF12CF-A30D-414F-AE03-18B9F9D4ED7A}">
      <dgm:prSet/>
      <dgm:spPr/>
      <dgm:t>
        <a:bodyPr/>
        <a:lstStyle/>
        <a:p>
          <a:endParaRPr lang="en-GB"/>
        </a:p>
      </dgm:t>
    </dgm:pt>
    <dgm:pt modelId="{B32E318D-0704-B944-BF1F-7ED7DB59D23A}">
      <dgm:prSet custT="1"/>
      <dgm:spPr/>
      <dgm:t>
        <a:bodyPr/>
        <a:lstStyle/>
        <a:p>
          <a:r>
            <a:rPr lang="en-GB" sz="1800" dirty="0"/>
            <a:t>Part 2 (except 14)</a:t>
          </a:r>
        </a:p>
      </dgm:t>
    </dgm:pt>
    <dgm:pt modelId="{5F745583-CA68-2A49-98A1-FC0F97CF4B0C}" type="parTrans" cxnId="{E6885101-0AEC-764B-A541-A29454D3D6FA}">
      <dgm:prSet/>
      <dgm:spPr/>
      <dgm:t>
        <a:bodyPr/>
        <a:lstStyle/>
        <a:p>
          <a:endParaRPr lang="en-GB"/>
        </a:p>
      </dgm:t>
    </dgm:pt>
    <dgm:pt modelId="{D0F550A0-2053-7847-ADCC-1AF172C9346E}" type="sibTrans" cxnId="{E6885101-0AEC-764B-A541-A29454D3D6FA}">
      <dgm:prSet/>
      <dgm:spPr/>
      <dgm:t>
        <a:bodyPr/>
        <a:lstStyle/>
        <a:p>
          <a:endParaRPr lang="en-GB"/>
        </a:p>
      </dgm:t>
    </dgm:pt>
    <dgm:pt modelId="{12333EBC-2EAD-1D48-947D-4568A8D56DC3}">
      <dgm:prSet custT="1"/>
      <dgm:spPr/>
      <dgm:t>
        <a:bodyPr/>
        <a:lstStyle/>
        <a:p>
          <a:r>
            <a:rPr lang="en-GB" sz="1800" dirty="0"/>
            <a:t>Rule 31</a:t>
          </a:r>
        </a:p>
      </dgm:t>
    </dgm:pt>
    <dgm:pt modelId="{2A2C903B-A6A0-E549-AB57-45047455025D}" type="parTrans" cxnId="{61BB8E3F-DF7E-8B45-B74D-6A3935732C38}">
      <dgm:prSet/>
      <dgm:spPr/>
      <dgm:t>
        <a:bodyPr/>
        <a:lstStyle/>
        <a:p>
          <a:endParaRPr lang="en-GB"/>
        </a:p>
      </dgm:t>
    </dgm:pt>
    <dgm:pt modelId="{317560FA-8BA2-B14F-BD15-B7569592AA26}" type="sibTrans" cxnId="{61BB8E3F-DF7E-8B45-B74D-6A3935732C38}">
      <dgm:prSet/>
      <dgm:spPr/>
      <dgm:t>
        <a:bodyPr/>
        <a:lstStyle/>
        <a:p>
          <a:endParaRPr lang="en-GB"/>
        </a:p>
      </dgm:t>
    </dgm:pt>
    <dgm:pt modelId="{122C8105-5854-0D42-AF6A-E84CC93B5D8F}">
      <dgm:prSet custT="1"/>
      <dgm:spPr/>
      <dgm:t>
        <a:bodyPr/>
        <a:lstStyle/>
        <a:p>
          <a:r>
            <a:rPr lang="en-GB" sz="1800" dirty="0"/>
            <a:t>Rule 42</a:t>
          </a:r>
        </a:p>
      </dgm:t>
    </dgm:pt>
    <dgm:pt modelId="{8D2063A5-4B8A-7646-B816-4916DEDB51BD}" type="parTrans" cxnId="{B3327372-6843-6E40-B85F-6AE12284CC33}">
      <dgm:prSet/>
      <dgm:spPr/>
      <dgm:t>
        <a:bodyPr/>
        <a:lstStyle/>
        <a:p>
          <a:endParaRPr lang="en-GB"/>
        </a:p>
      </dgm:t>
    </dgm:pt>
    <dgm:pt modelId="{AAC22F8F-A362-284F-927C-60F420C6B79A}" type="sibTrans" cxnId="{B3327372-6843-6E40-B85F-6AE12284CC33}">
      <dgm:prSet/>
      <dgm:spPr/>
      <dgm:t>
        <a:bodyPr/>
        <a:lstStyle/>
        <a:p>
          <a:endParaRPr lang="en-GB"/>
        </a:p>
      </dgm:t>
    </dgm:pt>
    <dgm:pt modelId="{50BCAE39-AE2D-2D4D-8789-B41397A1EE43}">
      <dgm:prSet custT="1"/>
      <dgm:spPr/>
      <dgm:t>
        <a:bodyPr/>
        <a:lstStyle/>
        <a:p>
          <a:pPr>
            <a:buNone/>
          </a:pPr>
          <a:r>
            <a:rPr lang="en-GB" sz="1600" dirty="0"/>
            <a:t>While racing, boats can protest for:</a:t>
          </a:r>
        </a:p>
      </dgm:t>
    </dgm:pt>
    <dgm:pt modelId="{F18306E5-5913-8D45-AF79-4B40F607BC0B}" type="parTrans" cxnId="{B1EE4CA2-96C9-6644-A9AB-0A7B344B4AC3}">
      <dgm:prSet/>
      <dgm:spPr/>
      <dgm:t>
        <a:bodyPr/>
        <a:lstStyle/>
        <a:p>
          <a:endParaRPr lang="en-GB"/>
        </a:p>
      </dgm:t>
    </dgm:pt>
    <dgm:pt modelId="{F07B382E-EC4F-704D-8773-0652DD565D96}" type="sibTrans" cxnId="{B1EE4CA2-96C9-6644-A9AB-0A7B344B4AC3}">
      <dgm:prSet/>
      <dgm:spPr/>
      <dgm:t>
        <a:bodyPr/>
        <a:lstStyle/>
        <a:p>
          <a:endParaRPr lang="en-GB"/>
        </a:p>
      </dgm:t>
    </dgm:pt>
    <dgm:pt modelId="{BEE043FC-BB19-0644-B04B-A26B11700BCA}">
      <dgm:prSet custT="1"/>
      <dgm:spPr/>
      <dgm:t>
        <a:bodyPr/>
        <a:lstStyle/>
        <a:p>
          <a:pPr>
            <a:buNone/>
          </a:pPr>
          <a:endParaRPr lang="en-GB" sz="1600" dirty="0"/>
        </a:p>
      </dgm:t>
    </dgm:pt>
    <dgm:pt modelId="{FE2AA18C-E87E-2A40-9FF1-53B7DAE9D8C0}" type="parTrans" cxnId="{994BE262-4915-464B-8113-34AC651100EC}">
      <dgm:prSet/>
      <dgm:spPr/>
      <dgm:t>
        <a:bodyPr/>
        <a:lstStyle/>
        <a:p>
          <a:endParaRPr lang="en-GB"/>
        </a:p>
      </dgm:t>
    </dgm:pt>
    <dgm:pt modelId="{DD169EF2-17C3-A946-A2BB-C5FA8EC5F7CD}" type="sibTrans" cxnId="{994BE262-4915-464B-8113-34AC651100EC}">
      <dgm:prSet/>
      <dgm:spPr/>
      <dgm:t>
        <a:bodyPr/>
        <a:lstStyle/>
        <a:p>
          <a:endParaRPr lang="en-GB"/>
        </a:p>
      </dgm:t>
    </dgm:pt>
    <dgm:pt modelId="{C443B3C3-58F1-9B43-A969-1B427F1A802E}">
      <dgm:prSet phldrT="[Text]" custT="1"/>
      <dgm:spPr/>
      <dgm:t>
        <a:bodyPr/>
        <a:lstStyle/>
        <a:p>
          <a:r>
            <a:rPr lang="en-GB" sz="1800" dirty="0"/>
            <a:t>For boards, 360</a:t>
          </a:r>
          <a:r>
            <a:rPr lang="en-GB" sz="1800" baseline="30000" dirty="0"/>
            <a:t>0</a:t>
          </a:r>
          <a:r>
            <a:rPr lang="en-GB" sz="1800" baseline="0" dirty="0"/>
            <a:t> turn, no need to tack or gybe</a:t>
          </a:r>
          <a:r>
            <a:rPr lang="en-GB" sz="1800" dirty="0"/>
            <a:t> </a:t>
          </a:r>
        </a:p>
      </dgm:t>
    </dgm:pt>
    <dgm:pt modelId="{28A1F78F-5CBA-0B40-B07A-3BA9FC323E4A}" type="parTrans" cxnId="{E7EF2A46-69C4-ED45-BF2C-D8C2E4DFE717}">
      <dgm:prSet/>
      <dgm:spPr/>
      <dgm:t>
        <a:bodyPr/>
        <a:lstStyle/>
        <a:p>
          <a:endParaRPr lang="en-GB"/>
        </a:p>
      </dgm:t>
    </dgm:pt>
    <dgm:pt modelId="{E195F268-DEB9-7242-B5ED-A1F409835082}" type="sibTrans" cxnId="{E7EF2A46-69C4-ED45-BF2C-D8C2E4DFE717}">
      <dgm:prSet/>
      <dgm:spPr/>
      <dgm:t>
        <a:bodyPr/>
        <a:lstStyle/>
        <a:p>
          <a:endParaRPr lang="en-GB"/>
        </a:p>
      </dgm:t>
    </dgm:pt>
    <dgm:pt modelId="{05D2E1C9-4FA4-564D-A20C-3C6D7B166C34}" type="pres">
      <dgm:prSet presAssocID="{B49074EE-D046-AC47-AD79-23D2268A4F02}" presName="linearFlow" presStyleCnt="0">
        <dgm:presLayoutVars>
          <dgm:dir/>
          <dgm:animLvl val="lvl"/>
          <dgm:resizeHandles val="exact"/>
        </dgm:presLayoutVars>
      </dgm:prSet>
      <dgm:spPr/>
    </dgm:pt>
    <dgm:pt modelId="{13F1D785-DB94-004C-977D-8DDF669610F8}" type="pres">
      <dgm:prSet presAssocID="{D64714AA-DD3B-5044-A30C-B7FAAEB09EE8}" presName="composite" presStyleCnt="0"/>
      <dgm:spPr/>
    </dgm:pt>
    <dgm:pt modelId="{1EE35D72-E98E-F040-AA95-B6D8F769B98F}" type="pres">
      <dgm:prSet presAssocID="{D64714AA-DD3B-5044-A30C-B7FAAEB09EE8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3509972-D3FA-CA4B-8562-CD94D1C50822}" type="pres">
      <dgm:prSet presAssocID="{D64714AA-DD3B-5044-A30C-B7FAAEB09EE8}" presName="parSh" presStyleLbl="node1" presStyleIdx="0" presStyleCnt="4" custLinFactNeighborX="6766" custLinFactNeighborY="1893"/>
      <dgm:spPr/>
    </dgm:pt>
    <dgm:pt modelId="{4CCCCF1F-E969-E740-A07D-40686DB9762F}" type="pres">
      <dgm:prSet presAssocID="{D64714AA-DD3B-5044-A30C-B7FAAEB09EE8}" presName="desTx" presStyleLbl="fgAcc1" presStyleIdx="0" presStyleCnt="4" custScaleX="133658" custScaleY="89894">
        <dgm:presLayoutVars>
          <dgm:bulletEnabled val="1"/>
        </dgm:presLayoutVars>
      </dgm:prSet>
      <dgm:spPr/>
    </dgm:pt>
    <dgm:pt modelId="{CDCA0FA6-9A3F-A949-A34D-57A3D54258CA}" type="pres">
      <dgm:prSet presAssocID="{40663C34-4706-E149-82A7-EEFC9C7A0504}" presName="sibTrans" presStyleLbl="sibTrans2D1" presStyleIdx="0" presStyleCnt="3" custLinFactNeighborX="3950" custLinFactNeighborY="-4362"/>
      <dgm:spPr/>
    </dgm:pt>
    <dgm:pt modelId="{340B002A-63BF-B74B-B7CE-4AAB0C8251C9}" type="pres">
      <dgm:prSet presAssocID="{40663C34-4706-E149-82A7-EEFC9C7A0504}" presName="connTx" presStyleLbl="sibTrans2D1" presStyleIdx="0" presStyleCnt="3"/>
      <dgm:spPr/>
    </dgm:pt>
    <dgm:pt modelId="{EBF12DD3-9E4F-BF4D-8E07-BC7F4BE51E8D}" type="pres">
      <dgm:prSet presAssocID="{33B6557B-6659-064C-8FE0-A0A2245D6067}" presName="composite" presStyleCnt="0"/>
      <dgm:spPr/>
    </dgm:pt>
    <dgm:pt modelId="{540E0F90-CED8-2848-8D7C-EE2BBC8CCD88}" type="pres">
      <dgm:prSet presAssocID="{33B6557B-6659-064C-8FE0-A0A2245D6067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EA25280-A37B-3542-8A1E-26FD533BE5AB}" type="pres">
      <dgm:prSet presAssocID="{33B6557B-6659-064C-8FE0-A0A2245D6067}" presName="parSh" presStyleLbl="node1" presStyleIdx="1" presStyleCnt="4" custLinFactNeighborY="-11010"/>
      <dgm:spPr/>
    </dgm:pt>
    <dgm:pt modelId="{D0C58409-DD56-FC45-AD78-672937B10767}" type="pres">
      <dgm:prSet presAssocID="{33B6557B-6659-064C-8FE0-A0A2245D6067}" presName="desTx" presStyleLbl="fgAcc1" presStyleIdx="1" presStyleCnt="4" custScaleY="75646" custLinFactNeighborX="-1085" custLinFactNeighborY="-5324">
        <dgm:presLayoutVars>
          <dgm:bulletEnabled val="1"/>
        </dgm:presLayoutVars>
      </dgm:prSet>
      <dgm:spPr/>
    </dgm:pt>
    <dgm:pt modelId="{FF747D90-9C8F-9349-A61F-23232395BA90}" type="pres">
      <dgm:prSet presAssocID="{0236ADF1-9CA3-AE43-ADEA-9201CF979EF2}" presName="sibTrans" presStyleLbl="sibTrans2D1" presStyleIdx="1" presStyleCnt="3"/>
      <dgm:spPr/>
    </dgm:pt>
    <dgm:pt modelId="{A35E7A08-F524-E145-B268-4559830A0F20}" type="pres">
      <dgm:prSet presAssocID="{0236ADF1-9CA3-AE43-ADEA-9201CF979EF2}" presName="connTx" presStyleLbl="sibTrans2D1" presStyleIdx="1" presStyleCnt="3"/>
      <dgm:spPr/>
    </dgm:pt>
    <dgm:pt modelId="{75FDBBCC-C363-6740-A821-85E15BF01C09}" type="pres">
      <dgm:prSet presAssocID="{C52D0F45-BC44-D14C-8A98-BC01F1D6803A}" presName="composite" presStyleCnt="0"/>
      <dgm:spPr/>
    </dgm:pt>
    <dgm:pt modelId="{C6F9D35A-7B39-BF46-9D25-92A23AEE2D0F}" type="pres">
      <dgm:prSet presAssocID="{C52D0F45-BC44-D14C-8A98-BC01F1D6803A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BA14BC5-24EE-0046-9C20-DF3ADCC6C9FA}" type="pres">
      <dgm:prSet presAssocID="{C52D0F45-BC44-D14C-8A98-BC01F1D6803A}" presName="parSh" presStyleLbl="node1" presStyleIdx="2" presStyleCnt="4"/>
      <dgm:spPr/>
    </dgm:pt>
    <dgm:pt modelId="{A48222E4-09ED-2E48-B83B-3E88B00A9F10}" type="pres">
      <dgm:prSet presAssocID="{C52D0F45-BC44-D14C-8A98-BC01F1D6803A}" presName="desTx" presStyleLbl="fgAcc1" presStyleIdx="2" presStyleCnt="4">
        <dgm:presLayoutVars>
          <dgm:bulletEnabled val="1"/>
        </dgm:presLayoutVars>
      </dgm:prSet>
      <dgm:spPr/>
    </dgm:pt>
    <dgm:pt modelId="{D0603BC2-41B8-0D4F-8A0A-B0D1A96AC603}" type="pres">
      <dgm:prSet presAssocID="{02ECF786-9E39-0141-9106-DAAC8DC1868F}" presName="sibTrans" presStyleLbl="sibTrans2D1" presStyleIdx="2" presStyleCnt="3"/>
      <dgm:spPr/>
    </dgm:pt>
    <dgm:pt modelId="{3C661CFE-52D4-BF44-91B4-5ED5773632DB}" type="pres">
      <dgm:prSet presAssocID="{02ECF786-9E39-0141-9106-DAAC8DC1868F}" presName="connTx" presStyleLbl="sibTrans2D1" presStyleIdx="2" presStyleCnt="3"/>
      <dgm:spPr/>
    </dgm:pt>
    <dgm:pt modelId="{583C56B4-6745-1E42-A91C-E3131524F66E}" type="pres">
      <dgm:prSet presAssocID="{1047EDF9-5C10-BB43-B3D8-77F8AF041F47}" presName="composite" presStyleCnt="0"/>
      <dgm:spPr/>
    </dgm:pt>
    <dgm:pt modelId="{C547C3C4-18D2-D742-A17E-EED04184DF21}" type="pres">
      <dgm:prSet presAssocID="{1047EDF9-5C10-BB43-B3D8-77F8AF041F47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258C179-ED9A-0745-8AFF-6FA001957BAD}" type="pres">
      <dgm:prSet presAssocID="{1047EDF9-5C10-BB43-B3D8-77F8AF041F47}" presName="parSh" presStyleLbl="node1" presStyleIdx="3" presStyleCnt="4"/>
      <dgm:spPr/>
    </dgm:pt>
    <dgm:pt modelId="{EE1B0559-FC6A-5142-B05B-D049629276B6}" type="pres">
      <dgm:prSet presAssocID="{1047EDF9-5C10-BB43-B3D8-77F8AF041F47}" presName="desTx" presStyleLbl="fgAcc1" presStyleIdx="3" presStyleCnt="4">
        <dgm:presLayoutVars>
          <dgm:bulletEnabled val="1"/>
        </dgm:presLayoutVars>
      </dgm:prSet>
      <dgm:spPr/>
    </dgm:pt>
  </dgm:ptLst>
  <dgm:cxnLst>
    <dgm:cxn modelId="{E6885101-0AEC-764B-A541-A29454D3D6FA}" srcId="{D64714AA-DD3B-5044-A30C-B7FAAEB09EE8}" destId="{B32E318D-0704-B944-BF1F-7ED7DB59D23A}" srcOrd="2" destOrd="0" parTransId="{5F745583-CA68-2A49-98A1-FC0F97CF4B0C}" sibTransId="{D0F550A0-2053-7847-ADCC-1AF172C9346E}"/>
    <dgm:cxn modelId="{828D4209-0DC5-A940-8A5B-9F470765E6F6}" type="presOf" srcId="{73018540-3494-0B46-B277-347FF8566E57}" destId="{D0C58409-DD56-FC45-AD78-672937B10767}" srcOrd="0" destOrd="1" presId="urn:microsoft.com/office/officeart/2005/8/layout/process3"/>
    <dgm:cxn modelId="{31EF031D-1047-1A43-9512-C5C1C3E8AFA1}" type="presOf" srcId="{D64714AA-DD3B-5044-A30C-B7FAAEB09EE8}" destId="{E3509972-D3FA-CA4B-8562-CD94D1C50822}" srcOrd="1" destOrd="0" presId="urn:microsoft.com/office/officeart/2005/8/layout/process3"/>
    <dgm:cxn modelId="{74564922-3F51-2945-9480-70EB1F2B5988}" type="presOf" srcId="{D64714AA-DD3B-5044-A30C-B7FAAEB09EE8}" destId="{1EE35D72-E98E-F040-AA95-B6D8F769B98F}" srcOrd="0" destOrd="0" presId="urn:microsoft.com/office/officeart/2005/8/layout/process3"/>
    <dgm:cxn modelId="{28AA3023-9646-C948-AF9F-A4BA6E06EE1C}" type="presOf" srcId="{0458AE00-B645-864B-AFE2-EC5937D23B21}" destId="{EE1B0559-FC6A-5142-B05B-D049629276B6}" srcOrd="0" destOrd="0" presId="urn:microsoft.com/office/officeart/2005/8/layout/process3"/>
    <dgm:cxn modelId="{AAD8402C-DDE3-9747-A63A-DA3879008571}" srcId="{B49074EE-D046-AC47-AD79-23D2268A4F02}" destId="{D64714AA-DD3B-5044-A30C-B7FAAEB09EE8}" srcOrd="0" destOrd="0" parTransId="{28712B7F-451F-A24C-B8CB-F8D27292BB23}" sibTransId="{40663C34-4706-E149-82A7-EEFC9C7A0504}"/>
    <dgm:cxn modelId="{B309CD2E-E5B2-1B4D-A368-B46264617CBF}" type="presOf" srcId="{40663C34-4706-E149-82A7-EEFC9C7A0504}" destId="{340B002A-63BF-B74B-B7CE-4AAB0C8251C9}" srcOrd="1" destOrd="0" presId="urn:microsoft.com/office/officeart/2005/8/layout/process3"/>
    <dgm:cxn modelId="{14EC7E32-4BC4-EB4B-85DB-E4D066732B09}" type="presOf" srcId="{33B6557B-6659-064C-8FE0-A0A2245D6067}" destId="{2EA25280-A37B-3542-8A1E-26FD533BE5AB}" srcOrd="1" destOrd="0" presId="urn:microsoft.com/office/officeart/2005/8/layout/process3"/>
    <dgm:cxn modelId="{5A1C9534-B935-5842-91AE-F8A2759D9949}" type="presOf" srcId="{0236ADF1-9CA3-AE43-ADEA-9201CF979EF2}" destId="{A35E7A08-F524-E145-B268-4559830A0F20}" srcOrd="1" destOrd="0" presId="urn:microsoft.com/office/officeart/2005/8/layout/process3"/>
    <dgm:cxn modelId="{89569B3B-8CF1-1B4B-AB76-49BF27164C98}" type="presOf" srcId="{1047EDF9-5C10-BB43-B3D8-77F8AF041F47}" destId="{C547C3C4-18D2-D742-A17E-EED04184DF21}" srcOrd="0" destOrd="0" presId="urn:microsoft.com/office/officeart/2005/8/layout/process3"/>
    <dgm:cxn modelId="{B0D3E13B-EF31-9246-91E8-5032D0BACA37}" srcId="{B49074EE-D046-AC47-AD79-23D2268A4F02}" destId="{1047EDF9-5C10-BB43-B3D8-77F8AF041F47}" srcOrd="3" destOrd="0" parTransId="{93CA31A2-F88C-9241-8B17-54EA463E139D}" sibTransId="{B049B83C-6C1C-3241-8107-473AD5EB5EDF}"/>
    <dgm:cxn modelId="{61BB8E3F-DF7E-8B45-B74D-6A3935732C38}" srcId="{D64714AA-DD3B-5044-A30C-B7FAAEB09EE8}" destId="{12333EBC-2EAD-1D48-947D-4568A8D56DC3}" srcOrd="3" destOrd="0" parTransId="{2A2C903B-A6A0-E549-AB57-45047455025D}" sibTransId="{317560FA-8BA2-B14F-BD15-B7569592AA26}"/>
    <dgm:cxn modelId="{E7EF2A46-69C4-ED45-BF2C-D8C2E4DFE717}" srcId="{C52D0F45-BC44-D14C-8A98-BC01F1D6803A}" destId="{C443B3C3-58F1-9B43-A969-1B427F1A802E}" srcOrd="1" destOrd="0" parTransId="{28A1F78F-5CBA-0B40-B07A-3BA9FC323E4A}" sibTransId="{E195F268-DEB9-7242-B5ED-A1F409835082}"/>
    <dgm:cxn modelId="{60C13356-394D-5642-8DC2-4866AED09B23}" type="presOf" srcId="{50BCAE39-AE2D-2D4D-8789-B41397A1EE43}" destId="{4CCCCF1F-E969-E740-A07D-40686DB9762F}" srcOrd="0" destOrd="0" presId="urn:microsoft.com/office/officeart/2005/8/layout/process3"/>
    <dgm:cxn modelId="{14411559-3A0D-0442-8140-B671E6C6DEBC}" type="presOf" srcId="{02ECF786-9E39-0141-9106-DAAC8DC1868F}" destId="{D0603BC2-41B8-0D4F-8A0A-B0D1A96AC603}" srcOrd="0" destOrd="0" presId="urn:microsoft.com/office/officeart/2005/8/layout/process3"/>
    <dgm:cxn modelId="{20344359-B538-2B47-9440-A1C49BBB4748}" type="presOf" srcId="{FFD6BAA2-2D14-EF4F-BFF7-FE41454F2CA3}" destId="{D0C58409-DD56-FC45-AD78-672937B10767}" srcOrd="0" destOrd="0" presId="urn:microsoft.com/office/officeart/2005/8/layout/process3"/>
    <dgm:cxn modelId="{37FC8A59-2EC1-A54C-AE07-D1A3BF126D0D}" type="presOf" srcId="{C52D0F45-BC44-D14C-8A98-BC01F1D6803A}" destId="{8BA14BC5-24EE-0046-9C20-DF3ADCC6C9FA}" srcOrd="1" destOrd="0" presId="urn:microsoft.com/office/officeart/2005/8/layout/process3"/>
    <dgm:cxn modelId="{06CB605A-7041-E241-A6E2-F100E578F74A}" type="presOf" srcId="{1047EDF9-5C10-BB43-B3D8-77F8AF041F47}" destId="{C258C179-ED9A-0745-8AFF-6FA001957BAD}" srcOrd="1" destOrd="0" presId="urn:microsoft.com/office/officeart/2005/8/layout/process3"/>
    <dgm:cxn modelId="{9C160A5B-1553-2746-9CCE-49C803C7F309}" type="presOf" srcId="{02ECF786-9E39-0141-9106-DAAC8DC1868F}" destId="{3C661CFE-52D4-BF44-91B4-5ED5773632DB}" srcOrd="1" destOrd="0" presId="urn:microsoft.com/office/officeart/2005/8/layout/process3"/>
    <dgm:cxn modelId="{5236F961-D71C-FF43-839F-A9F77CEA3AD0}" type="presOf" srcId="{33B6557B-6659-064C-8FE0-A0A2245D6067}" destId="{540E0F90-CED8-2848-8D7C-EE2BBC8CCD88}" srcOrd="0" destOrd="0" presId="urn:microsoft.com/office/officeart/2005/8/layout/process3"/>
    <dgm:cxn modelId="{994BE262-4915-464B-8113-34AC651100EC}" srcId="{D64714AA-DD3B-5044-A30C-B7FAAEB09EE8}" destId="{BEE043FC-BB19-0644-B04B-A26B11700BCA}" srcOrd="1" destOrd="0" parTransId="{FE2AA18C-E87E-2A40-9FF1-53B7DAE9D8C0}" sibTransId="{DD169EF2-17C3-A946-A2BB-C5FA8EC5F7CD}"/>
    <dgm:cxn modelId="{4ADDC06B-E1FE-F948-87F9-8EE622221B11}" type="presOf" srcId="{122C8105-5854-0D42-AF6A-E84CC93B5D8F}" destId="{4CCCCF1F-E969-E740-A07D-40686DB9762F}" srcOrd="0" destOrd="4" presId="urn:microsoft.com/office/officeart/2005/8/layout/process3"/>
    <dgm:cxn modelId="{5317696C-D765-2745-9147-09223268B399}" type="presOf" srcId="{8E11A951-1343-3040-9021-D76FD269BCB6}" destId="{A48222E4-09ED-2E48-B83B-3E88B00A9F10}" srcOrd="0" destOrd="0" presId="urn:microsoft.com/office/officeart/2005/8/layout/process3"/>
    <dgm:cxn modelId="{B3327372-6843-6E40-B85F-6AE12284CC33}" srcId="{D64714AA-DD3B-5044-A30C-B7FAAEB09EE8}" destId="{122C8105-5854-0D42-AF6A-E84CC93B5D8F}" srcOrd="4" destOrd="0" parTransId="{8D2063A5-4B8A-7646-B816-4916DEDB51BD}" sibTransId="{AAC22F8F-A362-284F-927C-60F420C6B79A}"/>
    <dgm:cxn modelId="{9450477A-9847-3849-AB59-2709183E7DC7}" type="presOf" srcId="{C443B3C3-58F1-9B43-A969-1B427F1A802E}" destId="{A48222E4-09ED-2E48-B83B-3E88B00A9F10}" srcOrd="0" destOrd="1" presId="urn:microsoft.com/office/officeart/2005/8/layout/process3"/>
    <dgm:cxn modelId="{C9605F92-274D-ED44-9E5E-1401B3B31831}" srcId="{B49074EE-D046-AC47-AD79-23D2268A4F02}" destId="{33B6557B-6659-064C-8FE0-A0A2245D6067}" srcOrd="1" destOrd="0" parTransId="{1E50266D-0F72-0044-A474-B72ED0BD0A97}" sibTransId="{0236ADF1-9CA3-AE43-ADEA-9201CF979EF2}"/>
    <dgm:cxn modelId="{CAA07095-2F48-3C42-9DE0-2E6161304B03}" type="presOf" srcId="{B49074EE-D046-AC47-AD79-23D2268A4F02}" destId="{05D2E1C9-4FA4-564D-A20C-3C6D7B166C34}" srcOrd="0" destOrd="0" presId="urn:microsoft.com/office/officeart/2005/8/layout/process3"/>
    <dgm:cxn modelId="{509CD99B-C148-1A4E-A307-88480B5336D0}" type="presOf" srcId="{BEE043FC-BB19-0644-B04B-A26B11700BCA}" destId="{4CCCCF1F-E969-E740-A07D-40686DB9762F}" srcOrd="0" destOrd="1" presId="urn:microsoft.com/office/officeart/2005/8/layout/process3"/>
    <dgm:cxn modelId="{B1EE4CA2-96C9-6644-A9AB-0A7B344B4AC3}" srcId="{D64714AA-DD3B-5044-A30C-B7FAAEB09EE8}" destId="{50BCAE39-AE2D-2D4D-8789-B41397A1EE43}" srcOrd="0" destOrd="0" parTransId="{F18306E5-5913-8D45-AF79-4B40F607BC0B}" sibTransId="{F07B382E-EC4F-704D-8773-0652DD565D96}"/>
    <dgm:cxn modelId="{6CC185AA-BA46-2C4B-83C3-63C852F95AFF}" srcId="{B49074EE-D046-AC47-AD79-23D2268A4F02}" destId="{C52D0F45-BC44-D14C-8A98-BC01F1D6803A}" srcOrd="2" destOrd="0" parTransId="{7D3C5C76-D2F5-7545-8338-2991CEBB3DEC}" sibTransId="{02ECF786-9E39-0141-9106-DAAC8DC1868F}"/>
    <dgm:cxn modelId="{0D9490AE-0593-D546-8801-F5AD76929A00}" type="presOf" srcId="{40663C34-4706-E149-82A7-EEFC9C7A0504}" destId="{CDCA0FA6-9A3F-A949-A34D-57A3D54258CA}" srcOrd="0" destOrd="0" presId="urn:microsoft.com/office/officeart/2005/8/layout/process3"/>
    <dgm:cxn modelId="{1A3426C0-2D9E-D04F-9D3F-B9EB15182346}" type="presOf" srcId="{B32E318D-0704-B944-BF1F-7ED7DB59D23A}" destId="{4CCCCF1F-E969-E740-A07D-40686DB9762F}" srcOrd="0" destOrd="2" presId="urn:microsoft.com/office/officeart/2005/8/layout/process3"/>
    <dgm:cxn modelId="{B35D74C9-AF2B-AC47-BE95-02C11D072DE0}" srcId="{33B6557B-6659-064C-8FE0-A0A2245D6067}" destId="{FFD6BAA2-2D14-EF4F-BFF7-FE41454F2CA3}" srcOrd="0" destOrd="0" parTransId="{D7D873CE-6E48-2D43-B921-5885C7F92BAD}" sibTransId="{357F270D-6624-824C-BB62-C3FF35B70DB0}"/>
    <dgm:cxn modelId="{D2A464CC-1DF4-B24E-9C07-9C1A85D0A126}" srcId="{C52D0F45-BC44-D14C-8A98-BC01F1D6803A}" destId="{8E11A951-1343-3040-9021-D76FD269BCB6}" srcOrd="0" destOrd="0" parTransId="{5D894CFE-B3EE-3B4A-9469-701E5616C661}" sibTransId="{ED9F9AB1-0EA1-E546-84CA-D183D118A4A9}"/>
    <dgm:cxn modelId="{7EBF12CF-A30D-414F-AE03-18B9F9D4ED7A}" srcId="{33B6557B-6659-064C-8FE0-A0A2245D6067}" destId="{73018540-3494-0B46-B277-347FF8566E57}" srcOrd="1" destOrd="0" parTransId="{B8103399-1F24-3B4D-BF2E-2670F78AC727}" sibTransId="{4612DC18-2B80-514B-B75F-496981533139}"/>
    <dgm:cxn modelId="{7E5A7FDD-49B5-5845-A509-AAFDD269A563}" srcId="{1047EDF9-5C10-BB43-B3D8-77F8AF041F47}" destId="{0458AE00-B645-864B-AFE2-EC5937D23B21}" srcOrd="0" destOrd="0" parTransId="{08873AF0-CBB7-5741-96A6-6B3BBC9D5458}" sibTransId="{0AF46FCB-B0AB-CA41-B2DF-2757BD9BC3A2}"/>
    <dgm:cxn modelId="{EC48FDEC-8F80-D543-8FEB-8C0F05CE5B00}" type="presOf" srcId="{C52D0F45-BC44-D14C-8A98-BC01F1D6803A}" destId="{C6F9D35A-7B39-BF46-9D25-92A23AEE2D0F}" srcOrd="0" destOrd="0" presId="urn:microsoft.com/office/officeart/2005/8/layout/process3"/>
    <dgm:cxn modelId="{3D15B6F8-3709-0543-8723-49A3DADF851D}" type="presOf" srcId="{0236ADF1-9CA3-AE43-ADEA-9201CF979EF2}" destId="{FF747D90-9C8F-9349-A61F-23232395BA90}" srcOrd="0" destOrd="0" presId="urn:microsoft.com/office/officeart/2005/8/layout/process3"/>
    <dgm:cxn modelId="{340657FC-0B22-FB41-ADEB-0F05FD35FC90}" type="presOf" srcId="{12333EBC-2EAD-1D48-947D-4568A8D56DC3}" destId="{4CCCCF1F-E969-E740-A07D-40686DB9762F}" srcOrd="0" destOrd="3" presId="urn:microsoft.com/office/officeart/2005/8/layout/process3"/>
    <dgm:cxn modelId="{B3BE3660-2D7B-2648-8AAC-611B0D4CB525}" type="presParOf" srcId="{05D2E1C9-4FA4-564D-A20C-3C6D7B166C34}" destId="{13F1D785-DB94-004C-977D-8DDF669610F8}" srcOrd="0" destOrd="0" presId="urn:microsoft.com/office/officeart/2005/8/layout/process3"/>
    <dgm:cxn modelId="{A968F8C3-77D4-B348-A91E-D267B88EE4AC}" type="presParOf" srcId="{13F1D785-DB94-004C-977D-8DDF669610F8}" destId="{1EE35D72-E98E-F040-AA95-B6D8F769B98F}" srcOrd="0" destOrd="0" presId="urn:microsoft.com/office/officeart/2005/8/layout/process3"/>
    <dgm:cxn modelId="{01C0A39E-75DC-2A40-BED5-8A7889CF4E0D}" type="presParOf" srcId="{13F1D785-DB94-004C-977D-8DDF669610F8}" destId="{E3509972-D3FA-CA4B-8562-CD94D1C50822}" srcOrd="1" destOrd="0" presId="urn:microsoft.com/office/officeart/2005/8/layout/process3"/>
    <dgm:cxn modelId="{BBB87FDE-57AF-C740-B594-0EA0213F1B27}" type="presParOf" srcId="{13F1D785-DB94-004C-977D-8DDF669610F8}" destId="{4CCCCF1F-E969-E740-A07D-40686DB9762F}" srcOrd="2" destOrd="0" presId="urn:microsoft.com/office/officeart/2005/8/layout/process3"/>
    <dgm:cxn modelId="{FDFF7589-1815-A546-8BD6-B023B9CD8B75}" type="presParOf" srcId="{05D2E1C9-4FA4-564D-A20C-3C6D7B166C34}" destId="{CDCA0FA6-9A3F-A949-A34D-57A3D54258CA}" srcOrd="1" destOrd="0" presId="urn:microsoft.com/office/officeart/2005/8/layout/process3"/>
    <dgm:cxn modelId="{93653EB9-5DAA-8349-8AF1-8FE1B1C29A20}" type="presParOf" srcId="{CDCA0FA6-9A3F-A949-A34D-57A3D54258CA}" destId="{340B002A-63BF-B74B-B7CE-4AAB0C8251C9}" srcOrd="0" destOrd="0" presId="urn:microsoft.com/office/officeart/2005/8/layout/process3"/>
    <dgm:cxn modelId="{D714099A-9BB2-C54A-86BD-FE00D96F8782}" type="presParOf" srcId="{05D2E1C9-4FA4-564D-A20C-3C6D7B166C34}" destId="{EBF12DD3-9E4F-BF4D-8E07-BC7F4BE51E8D}" srcOrd="2" destOrd="0" presId="urn:microsoft.com/office/officeart/2005/8/layout/process3"/>
    <dgm:cxn modelId="{1836D66F-B908-2647-867B-732FF7852BE5}" type="presParOf" srcId="{EBF12DD3-9E4F-BF4D-8E07-BC7F4BE51E8D}" destId="{540E0F90-CED8-2848-8D7C-EE2BBC8CCD88}" srcOrd="0" destOrd="0" presId="urn:microsoft.com/office/officeart/2005/8/layout/process3"/>
    <dgm:cxn modelId="{E554E592-CBBB-A148-9E89-559620C9BE16}" type="presParOf" srcId="{EBF12DD3-9E4F-BF4D-8E07-BC7F4BE51E8D}" destId="{2EA25280-A37B-3542-8A1E-26FD533BE5AB}" srcOrd="1" destOrd="0" presId="urn:microsoft.com/office/officeart/2005/8/layout/process3"/>
    <dgm:cxn modelId="{6D8982E1-E1AE-3A4B-9DB9-DAF502B3AE51}" type="presParOf" srcId="{EBF12DD3-9E4F-BF4D-8E07-BC7F4BE51E8D}" destId="{D0C58409-DD56-FC45-AD78-672937B10767}" srcOrd="2" destOrd="0" presId="urn:microsoft.com/office/officeart/2005/8/layout/process3"/>
    <dgm:cxn modelId="{05BB959D-3F3B-0F49-A4D6-BFC5004E8C41}" type="presParOf" srcId="{05D2E1C9-4FA4-564D-A20C-3C6D7B166C34}" destId="{FF747D90-9C8F-9349-A61F-23232395BA90}" srcOrd="3" destOrd="0" presId="urn:microsoft.com/office/officeart/2005/8/layout/process3"/>
    <dgm:cxn modelId="{C0AC0442-D196-5640-8231-79EF946A8D2D}" type="presParOf" srcId="{FF747D90-9C8F-9349-A61F-23232395BA90}" destId="{A35E7A08-F524-E145-B268-4559830A0F20}" srcOrd="0" destOrd="0" presId="urn:microsoft.com/office/officeart/2005/8/layout/process3"/>
    <dgm:cxn modelId="{06617C93-D5A3-044E-BF26-C4C0A55AEA85}" type="presParOf" srcId="{05D2E1C9-4FA4-564D-A20C-3C6D7B166C34}" destId="{75FDBBCC-C363-6740-A821-85E15BF01C09}" srcOrd="4" destOrd="0" presId="urn:microsoft.com/office/officeart/2005/8/layout/process3"/>
    <dgm:cxn modelId="{1FA8F329-0D62-8745-AEE0-33B2F8DBF195}" type="presParOf" srcId="{75FDBBCC-C363-6740-A821-85E15BF01C09}" destId="{C6F9D35A-7B39-BF46-9D25-92A23AEE2D0F}" srcOrd="0" destOrd="0" presId="urn:microsoft.com/office/officeart/2005/8/layout/process3"/>
    <dgm:cxn modelId="{EFBF7175-9D88-B943-ADF9-E83B5BCB471B}" type="presParOf" srcId="{75FDBBCC-C363-6740-A821-85E15BF01C09}" destId="{8BA14BC5-24EE-0046-9C20-DF3ADCC6C9FA}" srcOrd="1" destOrd="0" presId="urn:microsoft.com/office/officeart/2005/8/layout/process3"/>
    <dgm:cxn modelId="{1D42E0EE-C5DB-D64C-A54E-BD1E9DBC0FC1}" type="presParOf" srcId="{75FDBBCC-C363-6740-A821-85E15BF01C09}" destId="{A48222E4-09ED-2E48-B83B-3E88B00A9F10}" srcOrd="2" destOrd="0" presId="urn:microsoft.com/office/officeart/2005/8/layout/process3"/>
    <dgm:cxn modelId="{6A673A07-65D5-FA44-AAC4-12AA2343ED52}" type="presParOf" srcId="{05D2E1C9-4FA4-564D-A20C-3C6D7B166C34}" destId="{D0603BC2-41B8-0D4F-8A0A-B0D1A96AC603}" srcOrd="5" destOrd="0" presId="urn:microsoft.com/office/officeart/2005/8/layout/process3"/>
    <dgm:cxn modelId="{A91C6ED9-8C9D-224B-8F7A-6B572AD5D49C}" type="presParOf" srcId="{D0603BC2-41B8-0D4F-8A0A-B0D1A96AC603}" destId="{3C661CFE-52D4-BF44-91B4-5ED5773632DB}" srcOrd="0" destOrd="0" presId="urn:microsoft.com/office/officeart/2005/8/layout/process3"/>
    <dgm:cxn modelId="{95C57790-4707-3D45-9661-09AB9875F8E7}" type="presParOf" srcId="{05D2E1C9-4FA4-564D-A20C-3C6D7B166C34}" destId="{583C56B4-6745-1E42-A91C-E3131524F66E}" srcOrd="6" destOrd="0" presId="urn:microsoft.com/office/officeart/2005/8/layout/process3"/>
    <dgm:cxn modelId="{D5ADEEB3-DC7F-2341-818A-4B50E6D69651}" type="presParOf" srcId="{583C56B4-6745-1E42-A91C-E3131524F66E}" destId="{C547C3C4-18D2-D742-A17E-EED04184DF21}" srcOrd="0" destOrd="0" presId="urn:microsoft.com/office/officeart/2005/8/layout/process3"/>
    <dgm:cxn modelId="{FC4A5692-5CD8-C948-9285-0E3AFF54992F}" type="presParOf" srcId="{583C56B4-6745-1E42-A91C-E3131524F66E}" destId="{C258C179-ED9A-0745-8AFF-6FA001957BAD}" srcOrd="1" destOrd="0" presId="urn:microsoft.com/office/officeart/2005/8/layout/process3"/>
    <dgm:cxn modelId="{E730B5B1-463D-5A4F-81E7-2A0DEF262DC0}" type="presParOf" srcId="{583C56B4-6745-1E42-A91C-E3131524F66E}" destId="{EE1B0559-FC6A-5142-B05B-D049629276B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6595A7-70C8-0C4C-AF1C-325B19F34A0C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AE45F96F-29C3-034D-B94D-3A1EDD07D585}">
      <dgm:prSet phldrT="[Text]"/>
      <dgm:spPr/>
      <dgm:t>
        <a:bodyPr/>
        <a:lstStyle/>
        <a:p>
          <a:r>
            <a:rPr lang="en-GB" dirty="0"/>
            <a:t>Incident with contact</a:t>
          </a:r>
        </a:p>
      </dgm:t>
    </dgm:pt>
    <dgm:pt modelId="{50B9F3B8-7B68-384C-A3F2-4CE14DD011E0}" type="parTrans" cxnId="{6C5944BA-C35F-C645-A9FC-36F600E636FD}">
      <dgm:prSet/>
      <dgm:spPr/>
      <dgm:t>
        <a:bodyPr/>
        <a:lstStyle/>
        <a:p>
          <a:endParaRPr lang="en-GB"/>
        </a:p>
      </dgm:t>
    </dgm:pt>
    <dgm:pt modelId="{B4148312-7D0E-A048-8D22-EA60167E7069}" type="sibTrans" cxnId="{6C5944BA-C35F-C645-A9FC-36F600E636FD}">
      <dgm:prSet/>
      <dgm:spPr/>
      <dgm:t>
        <a:bodyPr/>
        <a:lstStyle/>
        <a:p>
          <a:endParaRPr lang="en-GB"/>
        </a:p>
      </dgm:t>
    </dgm:pt>
    <dgm:pt modelId="{251CD1D9-51D9-FC47-A40F-EEB97D9EAE4F}">
      <dgm:prSet phldrT="[Text]"/>
      <dgm:spPr/>
      <dgm:t>
        <a:bodyPr/>
        <a:lstStyle/>
        <a:p>
          <a:r>
            <a:rPr lang="en-GB" dirty="0"/>
            <a:t>Umpires check for damage ASAP</a:t>
          </a:r>
        </a:p>
      </dgm:t>
    </dgm:pt>
    <dgm:pt modelId="{11191005-541D-314E-BC26-98C59ABB3F19}" type="parTrans" cxnId="{3E4E936F-403C-184A-989E-7D513A240F8C}">
      <dgm:prSet/>
      <dgm:spPr/>
      <dgm:t>
        <a:bodyPr/>
        <a:lstStyle/>
        <a:p>
          <a:endParaRPr lang="en-GB"/>
        </a:p>
      </dgm:t>
    </dgm:pt>
    <dgm:pt modelId="{CA429A75-AFF8-B443-9F3E-3EF73A8C9C6A}" type="sibTrans" cxnId="{3E4E936F-403C-184A-989E-7D513A240F8C}">
      <dgm:prSet/>
      <dgm:spPr/>
      <dgm:t>
        <a:bodyPr/>
        <a:lstStyle/>
        <a:p>
          <a:endParaRPr lang="en-GB"/>
        </a:p>
      </dgm:t>
    </dgm:pt>
    <dgm:pt modelId="{0BBD262E-B89E-ED4C-95E5-4BCADE0C20C9}">
      <dgm:prSet phldrT="[Text]"/>
      <dgm:spPr/>
      <dgm:t>
        <a:bodyPr/>
        <a:lstStyle/>
        <a:p>
          <a:r>
            <a:rPr lang="en-GB" dirty="0"/>
            <a:t>If yes, umpires inform PC</a:t>
          </a:r>
        </a:p>
      </dgm:t>
    </dgm:pt>
    <dgm:pt modelId="{3D4CAC42-AAB3-514B-9118-108DD40AE7D4}" type="parTrans" cxnId="{152C3EF1-8A40-1F46-81EE-6AA8045A36C2}">
      <dgm:prSet/>
      <dgm:spPr/>
      <dgm:t>
        <a:bodyPr/>
        <a:lstStyle/>
        <a:p>
          <a:endParaRPr lang="en-GB"/>
        </a:p>
      </dgm:t>
    </dgm:pt>
    <dgm:pt modelId="{8B83EEEA-367C-9A40-8AFD-6D5D349C029B}" type="sibTrans" cxnId="{152C3EF1-8A40-1F46-81EE-6AA8045A36C2}">
      <dgm:prSet/>
      <dgm:spPr/>
      <dgm:t>
        <a:bodyPr/>
        <a:lstStyle/>
        <a:p>
          <a:endParaRPr lang="en-GB"/>
        </a:p>
      </dgm:t>
    </dgm:pt>
    <dgm:pt modelId="{11DCD696-FD3B-D945-BD85-4069B62CDDDD}">
      <dgm:prSet/>
      <dgm:spPr/>
      <dgm:t>
        <a:bodyPr/>
        <a:lstStyle/>
        <a:p>
          <a:r>
            <a:rPr lang="en-GB" dirty="0"/>
            <a:t>PC reports to RC intention to protest during flag B display</a:t>
          </a:r>
        </a:p>
      </dgm:t>
    </dgm:pt>
    <dgm:pt modelId="{0D54D02E-2144-D948-9BE0-723F987E31FD}" type="parTrans" cxnId="{8EC37CA5-34CF-134B-ACD8-AE72509982C8}">
      <dgm:prSet/>
      <dgm:spPr/>
      <dgm:t>
        <a:bodyPr/>
        <a:lstStyle/>
        <a:p>
          <a:endParaRPr lang="en-GB"/>
        </a:p>
      </dgm:t>
    </dgm:pt>
    <dgm:pt modelId="{AD901925-964E-4E42-A79E-63D819456B4B}" type="sibTrans" cxnId="{8EC37CA5-34CF-134B-ACD8-AE72509982C8}">
      <dgm:prSet/>
      <dgm:spPr/>
      <dgm:t>
        <a:bodyPr/>
        <a:lstStyle/>
        <a:p>
          <a:endParaRPr lang="en-GB"/>
        </a:p>
      </dgm:t>
    </dgm:pt>
    <dgm:pt modelId="{DF4AF0C0-851F-874C-ACDB-1D8C43C0CBC7}">
      <dgm:prSet/>
      <dgm:spPr/>
      <dgm:t>
        <a:bodyPr/>
        <a:lstStyle/>
        <a:p>
          <a:r>
            <a:rPr lang="en-GB" dirty="0"/>
            <a:t>PC hear protest</a:t>
          </a:r>
        </a:p>
      </dgm:t>
    </dgm:pt>
    <dgm:pt modelId="{6CAB8214-A4BF-5C48-9937-1B287CC0AF6F}" type="parTrans" cxnId="{F2CBA64B-B917-3E4D-8E7C-374912EA88D5}">
      <dgm:prSet/>
      <dgm:spPr/>
      <dgm:t>
        <a:bodyPr/>
        <a:lstStyle/>
        <a:p>
          <a:endParaRPr lang="en-GB"/>
        </a:p>
      </dgm:t>
    </dgm:pt>
    <dgm:pt modelId="{5C718367-2A7E-B94D-9D99-CC69F81DB981}" type="sibTrans" cxnId="{F2CBA64B-B917-3E4D-8E7C-374912EA88D5}">
      <dgm:prSet/>
      <dgm:spPr/>
      <dgm:t>
        <a:bodyPr/>
        <a:lstStyle/>
        <a:p>
          <a:endParaRPr lang="en-GB"/>
        </a:p>
      </dgm:t>
    </dgm:pt>
    <dgm:pt modelId="{C9AF1C29-40A3-BA44-8D9C-FCCB8E66181F}" type="pres">
      <dgm:prSet presAssocID="{3A6595A7-70C8-0C4C-AF1C-325B19F34A0C}" presName="Name0" presStyleCnt="0">
        <dgm:presLayoutVars>
          <dgm:dir/>
          <dgm:resizeHandles val="exact"/>
        </dgm:presLayoutVars>
      </dgm:prSet>
      <dgm:spPr/>
    </dgm:pt>
    <dgm:pt modelId="{EEC53E35-82EE-B240-8765-C2F683A4C5B5}" type="pres">
      <dgm:prSet presAssocID="{AE45F96F-29C3-034D-B94D-3A1EDD07D585}" presName="node" presStyleLbl="node1" presStyleIdx="0" presStyleCnt="5">
        <dgm:presLayoutVars>
          <dgm:bulletEnabled val="1"/>
        </dgm:presLayoutVars>
      </dgm:prSet>
      <dgm:spPr/>
    </dgm:pt>
    <dgm:pt modelId="{F7E64111-A561-6C40-B119-BFF450C7092A}" type="pres">
      <dgm:prSet presAssocID="{B4148312-7D0E-A048-8D22-EA60167E7069}" presName="sibTrans" presStyleLbl="sibTrans2D1" presStyleIdx="0" presStyleCnt="4"/>
      <dgm:spPr/>
    </dgm:pt>
    <dgm:pt modelId="{90EF21B5-B682-504A-AA38-120373A7854D}" type="pres">
      <dgm:prSet presAssocID="{B4148312-7D0E-A048-8D22-EA60167E7069}" presName="connectorText" presStyleLbl="sibTrans2D1" presStyleIdx="0" presStyleCnt="4"/>
      <dgm:spPr/>
    </dgm:pt>
    <dgm:pt modelId="{919E17D1-6D8E-144C-8D39-D5728DBC8D2D}" type="pres">
      <dgm:prSet presAssocID="{251CD1D9-51D9-FC47-A40F-EEB97D9EAE4F}" presName="node" presStyleLbl="node1" presStyleIdx="1" presStyleCnt="5">
        <dgm:presLayoutVars>
          <dgm:bulletEnabled val="1"/>
        </dgm:presLayoutVars>
      </dgm:prSet>
      <dgm:spPr/>
    </dgm:pt>
    <dgm:pt modelId="{F9D7DEFD-1155-5742-9965-C58C2B84EF1F}" type="pres">
      <dgm:prSet presAssocID="{CA429A75-AFF8-B443-9F3E-3EF73A8C9C6A}" presName="sibTrans" presStyleLbl="sibTrans2D1" presStyleIdx="1" presStyleCnt="4"/>
      <dgm:spPr/>
    </dgm:pt>
    <dgm:pt modelId="{AF80C7CE-2E5F-4246-8C35-C2B2D93E9038}" type="pres">
      <dgm:prSet presAssocID="{CA429A75-AFF8-B443-9F3E-3EF73A8C9C6A}" presName="connectorText" presStyleLbl="sibTrans2D1" presStyleIdx="1" presStyleCnt="4"/>
      <dgm:spPr/>
    </dgm:pt>
    <dgm:pt modelId="{77C7A357-5328-E14B-8AFF-563ED1461D8B}" type="pres">
      <dgm:prSet presAssocID="{0BBD262E-B89E-ED4C-95E5-4BCADE0C20C9}" presName="node" presStyleLbl="node1" presStyleIdx="2" presStyleCnt="5">
        <dgm:presLayoutVars>
          <dgm:bulletEnabled val="1"/>
        </dgm:presLayoutVars>
      </dgm:prSet>
      <dgm:spPr/>
    </dgm:pt>
    <dgm:pt modelId="{227348C4-F59F-0641-A5C1-8E4CA3AB374A}" type="pres">
      <dgm:prSet presAssocID="{8B83EEEA-367C-9A40-8AFD-6D5D349C029B}" presName="sibTrans" presStyleLbl="sibTrans2D1" presStyleIdx="2" presStyleCnt="4"/>
      <dgm:spPr/>
    </dgm:pt>
    <dgm:pt modelId="{0C96F93D-DFA7-0E43-A0BE-BCC11FCAE6B3}" type="pres">
      <dgm:prSet presAssocID="{8B83EEEA-367C-9A40-8AFD-6D5D349C029B}" presName="connectorText" presStyleLbl="sibTrans2D1" presStyleIdx="2" presStyleCnt="4"/>
      <dgm:spPr/>
    </dgm:pt>
    <dgm:pt modelId="{21402B33-952F-E947-A200-224C39248EDE}" type="pres">
      <dgm:prSet presAssocID="{11DCD696-FD3B-D945-BD85-4069B62CDDDD}" presName="node" presStyleLbl="node1" presStyleIdx="3" presStyleCnt="5">
        <dgm:presLayoutVars>
          <dgm:bulletEnabled val="1"/>
        </dgm:presLayoutVars>
      </dgm:prSet>
      <dgm:spPr/>
    </dgm:pt>
    <dgm:pt modelId="{9DA0FD02-5062-1F4D-BBC8-84F8794465F0}" type="pres">
      <dgm:prSet presAssocID="{AD901925-964E-4E42-A79E-63D819456B4B}" presName="sibTrans" presStyleLbl="sibTrans2D1" presStyleIdx="3" presStyleCnt="4"/>
      <dgm:spPr/>
    </dgm:pt>
    <dgm:pt modelId="{7AEC47BE-C612-F043-815D-41367AF48A2E}" type="pres">
      <dgm:prSet presAssocID="{AD901925-964E-4E42-A79E-63D819456B4B}" presName="connectorText" presStyleLbl="sibTrans2D1" presStyleIdx="3" presStyleCnt="4"/>
      <dgm:spPr/>
    </dgm:pt>
    <dgm:pt modelId="{2F52C0F1-152B-4342-9E86-6F5BC148AF9B}" type="pres">
      <dgm:prSet presAssocID="{DF4AF0C0-851F-874C-ACDB-1D8C43C0CBC7}" presName="node" presStyleLbl="node1" presStyleIdx="4" presStyleCnt="5">
        <dgm:presLayoutVars>
          <dgm:bulletEnabled val="1"/>
        </dgm:presLayoutVars>
      </dgm:prSet>
      <dgm:spPr/>
    </dgm:pt>
  </dgm:ptLst>
  <dgm:cxnLst>
    <dgm:cxn modelId="{F02A4900-AA69-4344-9961-F8E2B9FB812A}" type="presOf" srcId="{DF4AF0C0-851F-874C-ACDB-1D8C43C0CBC7}" destId="{2F52C0F1-152B-4342-9E86-6F5BC148AF9B}" srcOrd="0" destOrd="0" presId="urn:microsoft.com/office/officeart/2005/8/layout/process1"/>
    <dgm:cxn modelId="{333AAC09-DAB5-D846-94EE-2A8770C6B572}" type="presOf" srcId="{251CD1D9-51D9-FC47-A40F-EEB97D9EAE4F}" destId="{919E17D1-6D8E-144C-8D39-D5728DBC8D2D}" srcOrd="0" destOrd="0" presId="urn:microsoft.com/office/officeart/2005/8/layout/process1"/>
    <dgm:cxn modelId="{793A0B0F-0DF4-D542-B662-A3A105ABED58}" type="presOf" srcId="{3A6595A7-70C8-0C4C-AF1C-325B19F34A0C}" destId="{C9AF1C29-40A3-BA44-8D9C-FCCB8E66181F}" srcOrd="0" destOrd="0" presId="urn:microsoft.com/office/officeart/2005/8/layout/process1"/>
    <dgm:cxn modelId="{669E9643-8723-F543-9937-3873EA0D1F34}" type="presOf" srcId="{11DCD696-FD3B-D945-BD85-4069B62CDDDD}" destId="{21402B33-952F-E947-A200-224C39248EDE}" srcOrd="0" destOrd="0" presId="urn:microsoft.com/office/officeart/2005/8/layout/process1"/>
    <dgm:cxn modelId="{F2CBA64B-B917-3E4D-8E7C-374912EA88D5}" srcId="{3A6595A7-70C8-0C4C-AF1C-325B19F34A0C}" destId="{DF4AF0C0-851F-874C-ACDB-1D8C43C0CBC7}" srcOrd="4" destOrd="0" parTransId="{6CAB8214-A4BF-5C48-9937-1B287CC0AF6F}" sibTransId="{5C718367-2A7E-B94D-9D99-CC69F81DB981}"/>
    <dgm:cxn modelId="{B851714C-9C9B-DA4F-919A-0B4F75F812CB}" type="presOf" srcId="{AE45F96F-29C3-034D-B94D-3A1EDD07D585}" destId="{EEC53E35-82EE-B240-8765-C2F683A4C5B5}" srcOrd="0" destOrd="0" presId="urn:microsoft.com/office/officeart/2005/8/layout/process1"/>
    <dgm:cxn modelId="{E66E966D-8024-1C4C-A7B4-B274ECEC2F70}" type="presOf" srcId="{B4148312-7D0E-A048-8D22-EA60167E7069}" destId="{F7E64111-A561-6C40-B119-BFF450C7092A}" srcOrd="0" destOrd="0" presId="urn:microsoft.com/office/officeart/2005/8/layout/process1"/>
    <dgm:cxn modelId="{3E4E936F-403C-184A-989E-7D513A240F8C}" srcId="{3A6595A7-70C8-0C4C-AF1C-325B19F34A0C}" destId="{251CD1D9-51D9-FC47-A40F-EEB97D9EAE4F}" srcOrd="1" destOrd="0" parTransId="{11191005-541D-314E-BC26-98C59ABB3F19}" sibTransId="{CA429A75-AFF8-B443-9F3E-3EF73A8C9C6A}"/>
    <dgm:cxn modelId="{E6809B8A-51DF-C34D-8FE6-4ED47521E5DD}" type="presOf" srcId="{CA429A75-AFF8-B443-9F3E-3EF73A8C9C6A}" destId="{F9D7DEFD-1155-5742-9965-C58C2B84EF1F}" srcOrd="0" destOrd="0" presId="urn:microsoft.com/office/officeart/2005/8/layout/process1"/>
    <dgm:cxn modelId="{8F6D9290-BCE6-A14B-A5B4-78198040E582}" type="presOf" srcId="{AD901925-964E-4E42-A79E-63D819456B4B}" destId="{7AEC47BE-C612-F043-815D-41367AF48A2E}" srcOrd="1" destOrd="0" presId="urn:microsoft.com/office/officeart/2005/8/layout/process1"/>
    <dgm:cxn modelId="{2A0CC498-8D54-8A49-B069-3E8122A980D4}" type="presOf" srcId="{B4148312-7D0E-A048-8D22-EA60167E7069}" destId="{90EF21B5-B682-504A-AA38-120373A7854D}" srcOrd="1" destOrd="0" presId="urn:microsoft.com/office/officeart/2005/8/layout/process1"/>
    <dgm:cxn modelId="{8EC37CA5-34CF-134B-ACD8-AE72509982C8}" srcId="{3A6595A7-70C8-0C4C-AF1C-325B19F34A0C}" destId="{11DCD696-FD3B-D945-BD85-4069B62CDDDD}" srcOrd="3" destOrd="0" parTransId="{0D54D02E-2144-D948-9BE0-723F987E31FD}" sibTransId="{AD901925-964E-4E42-A79E-63D819456B4B}"/>
    <dgm:cxn modelId="{6C5944BA-C35F-C645-A9FC-36F600E636FD}" srcId="{3A6595A7-70C8-0C4C-AF1C-325B19F34A0C}" destId="{AE45F96F-29C3-034D-B94D-3A1EDD07D585}" srcOrd="0" destOrd="0" parTransId="{50B9F3B8-7B68-384C-A3F2-4CE14DD011E0}" sibTransId="{B4148312-7D0E-A048-8D22-EA60167E7069}"/>
    <dgm:cxn modelId="{C7ACC6CA-DDA1-7444-B928-381BAE5FE638}" type="presOf" srcId="{8B83EEEA-367C-9A40-8AFD-6D5D349C029B}" destId="{0C96F93D-DFA7-0E43-A0BE-BCC11FCAE6B3}" srcOrd="1" destOrd="0" presId="urn:microsoft.com/office/officeart/2005/8/layout/process1"/>
    <dgm:cxn modelId="{B08767CC-24E2-2E4B-AA3B-AE28DEF1F004}" type="presOf" srcId="{8B83EEEA-367C-9A40-8AFD-6D5D349C029B}" destId="{227348C4-F59F-0641-A5C1-8E4CA3AB374A}" srcOrd="0" destOrd="0" presId="urn:microsoft.com/office/officeart/2005/8/layout/process1"/>
    <dgm:cxn modelId="{C74F9ED5-3A53-D34D-B8F4-4C317F1F126B}" type="presOf" srcId="{0BBD262E-B89E-ED4C-95E5-4BCADE0C20C9}" destId="{77C7A357-5328-E14B-8AFF-563ED1461D8B}" srcOrd="0" destOrd="0" presId="urn:microsoft.com/office/officeart/2005/8/layout/process1"/>
    <dgm:cxn modelId="{4C7AD4EC-0199-6A45-BF2F-1A51A784511A}" type="presOf" srcId="{CA429A75-AFF8-B443-9F3E-3EF73A8C9C6A}" destId="{AF80C7CE-2E5F-4246-8C35-C2B2D93E9038}" srcOrd="1" destOrd="0" presId="urn:microsoft.com/office/officeart/2005/8/layout/process1"/>
    <dgm:cxn modelId="{152C3EF1-8A40-1F46-81EE-6AA8045A36C2}" srcId="{3A6595A7-70C8-0C4C-AF1C-325B19F34A0C}" destId="{0BBD262E-B89E-ED4C-95E5-4BCADE0C20C9}" srcOrd="2" destOrd="0" parTransId="{3D4CAC42-AAB3-514B-9118-108DD40AE7D4}" sibTransId="{8B83EEEA-367C-9A40-8AFD-6D5D349C029B}"/>
    <dgm:cxn modelId="{826EE0FC-C3E8-FA40-B0BF-D201ECE5C7B6}" type="presOf" srcId="{AD901925-964E-4E42-A79E-63D819456B4B}" destId="{9DA0FD02-5062-1F4D-BBC8-84F8794465F0}" srcOrd="0" destOrd="0" presId="urn:microsoft.com/office/officeart/2005/8/layout/process1"/>
    <dgm:cxn modelId="{977CCC0E-0F5B-D64D-A53D-5AE525D579FD}" type="presParOf" srcId="{C9AF1C29-40A3-BA44-8D9C-FCCB8E66181F}" destId="{EEC53E35-82EE-B240-8765-C2F683A4C5B5}" srcOrd="0" destOrd="0" presId="urn:microsoft.com/office/officeart/2005/8/layout/process1"/>
    <dgm:cxn modelId="{79E1312D-0465-064F-B7D2-1C156CBDFD8C}" type="presParOf" srcId="{C9AF1C29-40A3-BA44-8D9C-FCCB8E66181F}" destId="{F7E64111-A561-6C40-B119-BFF450C7092A}" srcOrd="1" destOrd="0" presId="urn:microsoft.com/office/officeart/2005/8/layout/process1"/>
    <dgm:cxn modelId="{D7D66083-ABA6-BC4A-9FD2-DD91382F21AA}" type="presParOf" srcId="{F7E64111-A561-6C40-B119-BFF450C7092A}" destId="{90EF21B5-B682-504A-AA38-120373A7854D}" srcOrd="0" destOrd="0" presId="urn:microsoft.com/office/officeart/2005/8/layout/process1"/>
    <dgm:cxn modelId="{EA2A3FBC-EB1C-174B-AB90-05826463693D}" type="presParOf" srcId="{C9AF1C29-40A3-BA44-8D9C-FCCB8E66181F}" destId="{919E17D1-6D8E-144C-8D39-D5728DBC8D2D}" srcOrd="2" destOrd="0" presId="urn:microsoft.com/office/officeart/2005/8/layout/process1"/>
    <dgm:cxn modelId="{99C91627-2E3F-A043-B4AA-F60CA9011BBD}" type="presParOf" srcId="{C9AF1C29-40A3-BA44-8D9C-FCCB8E66181F}" destId="{F9D7DEFD-1155-5742-9965-C58C2B84EF1F}" srcOrd="3" destOrd="0" presId="urn:microsoft.com/office/officeart/2005/8/layout/process1"/>
    <dgm:cxn modelId="{A07F1978-2A87-CA45-8511-44474BF76108}" type="presParOf" srcId="{F9D7DEFD-1155-5742-9965-C58C2B84EF1F}" destId="{AF80C7CE-2E5F-4246-8C35-C2B2D93E9038}" srcOrd="0" destOrd="0" presId="urn:microsoft.com/office/officeart/2005/8/layout/process1"/>
    <dgm:cxn modelId="{E0D90723-EF2B-454A-8DE4-6CF734515D73}" type="presParOf" srcId="{C9AF1C29-40A3-BA44-8D9C-FCCB8E66181F}" destId="{77C7A357-5328-E14B-8AFF-563ED1461D8B}" srcOrd="4" destOrd="0" presId="urn:microsoft.com/office/officeart/2005/8/layout/process1"/>
    <dgm:cxn modelId="{EC8CE6B7-EA6F-8942-9084-5BAD63B82250}" type="presParOf" srcId="{C9AF1C29-40A3-BA44-8D9C-FCCB8E66181F}" destId="{227348C4-F59F-0641-A5C1-8E4CA3AB374A}" srcOrd="5" destOrd="0" presId="urn:microsoft.com/office/officeart/2005/8/layout/process1"/>
    <dgm:cxn modelId="{BF0A19B8-CCF5-9744-90C9-473A676B6498}" type="presParOf" srcId="{227348C4-F59F-0641-A5C1-8E4CA3AB374A}" destId="{0C96F93D-DFA7-0E43-A0BE-BCC11FCAE6B3}" srcOrd="0" destOrd="0" presId="urn:microsoft.com/office/officeart/2005/8/layout/process1"/>
    <dgm:cxn modelId="{038CDB42-BE26-0F4E-8827-BD81A4DBF160}" type="presParOf" srcId="{C9AF1C29-40A3-BA44-8D9C-FCCB8E66181F}" destId="{21402B33-952F-E947-A200-224C39248EDE}" srcOrd="6" destOrd="0" presId="urn:microsoft.com/office/officeart/2005/8/layout/process1"/>
    <dgm:cxn modelId="{0F353DF9-EC46-4747-9E69-08D5469DB561}" type="presParOf" srcId="{C9AF1C29-40A3-BA44-8D9C-FCCB8E66181F}" destId="{9DA0FD02-5062-1F4D-BBC8-84F8794465F0}" srcOrd="7" destOrd="0" presId="urn:microsoft.com/office/officeart/2005/8/layout/process1"/>
    <dgm:cxn modelId="{0523C2C5-D237-2E43-8CA1-A8DDA8A64AD9}" type="presParOf" srcId="{9DA0FD02-5062-1F4D-BBC8-84F8794465F0}" destId="{7AEC47BE-C612-F043-815D-41367AF48A2E}" srcOrd="0" destOrd="0" presId="urn:microsoft.com/office/officeart/2005/8/layout/process1"/>
    <dgm:cxn modelId="{F687F64F-D0ED-1A48-949A-0539BC7092E4}" type="presParOf" srcId="{C9AF1C29-40A3-BA44-8D9C-FCCB8E66181F}" destId="{2F52C0F1-152B-4342-9E86-6F5BC148AF9B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09972-D3FA-CA4B-8562-CD94D1C50822}">
      <dsp:nvSpPr>
        <dsp:cNvPr id="0" name=""/>
        <dsp:cNvSpPr/>
      </dsp:nvSpPr>
      <dsp:spPr>
        <a:xfrm>
          <a:off x="137175" y="85217"/>
          <a:ext cx="1922203" cy="1012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Incident</a:t>
          </a:r>
        </a:p>
      </dsp:txBody>
      <dsp:txXfrm>
        <a:off x="137175" y="85217"/>
        <a:ext cx="1922203" cy="674950"/>
      </dsp:txXfrm>
    </dsp:sp>
    <dsp:sp modelId="{4CCCCF1F-E969-E740-A07D-40686DB9762F}">
      <dsp:nvSpPr>
        <dsp:cNvPr id="0" name=""/>
        <dsp:cNvSpPr/>
      </dsp:nvSpPr>
      <dsp:spPr>
        <a:xfrm>
          <a:off x="77335" y="858880"/>
          <a:ext cx="2569178" cy="2097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600" kern="1200" dirty="0"/>
            <a:t>While racing, boats can protest for: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Part 2 (except 14)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Rule 31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Rule 42</a:t>
          </a:r>
        </a:p>
      </dsp:txBody>
      <dsp:txXfrm>
        <a:off x="138755" y="920300"/>
        <a:ext cx="2446338" cy="1974207"/>
      </dsp:txXfrm>
    </dsp:sp>
    <dsp:sp modelId="{CDCA0FA6-9A3F-A949-A34D-57A3D54258CA}">
      <dsp:nvSpPr>
        <dsp:cNvPr id="0" name=""/>
        <dsp:cNvSpPr/>
      </dsp:nvSpPr>
      <dsp:spPr>
        <a:xfrm rot="21550197">
          <a:off x="2427552" y="138466"/>
          <a:ext cx="720360" cy="4785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2427560" y="235221"/>
        <a:ext cx="576788" cy="287143"/>
      </dsp:txXfrm>
    </dsp:sp>
    <dsp:sp modelId="{2EA25280-A37B-3542-8A1E-26FD533BE5AB}">
      <dsp:nvSpPr>
        <dsp:cNvPr id="0" name=""/>
        <dsp:cNvSpPr/>
      </dsp:nvSpPr>
      <dsp:spPr>
        <a:xfrm>
          <a:off x="3418406" y="37678"/>
          <a:ext cx="1922203" cy="1012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Protest from boat </a:t>
          </a:r>
          <a:r>
            <a:rPr lang="en-GB" sz="1800" b="1" kern="1200" dirty="0"/>
            <a:t>involved</a:t>
          </a:r>
        </a:p>
      </dsp:txBody>
      <dsp:txXfrm>
        <a:off x="3418406" y="37678"/>
        <a:ext cx="1922203" cy="674950"/>
      </dsp:txXfrm>
    </dsp:sp>
    <dsp:sp modelId="{D0C58409-DD56-FC45-AD78-672937B10767}">
      <dsp:nvSpPr>
        <dsp:cNvPr id="0" name=""/>
        <dsp:cNvSpPr/>
      </dsp:nvSpPr>
      <dsp:spPr>
        <a:xfrm>
          <a:off x="3791255" y="983964"/>
          <a:ext cx="1922203" cy="1764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Hail protest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Red flag </a:t>
          </a:r>
          <a:r>
            <a:rPr lang="en-GB" sz="1600" kern="1200" dirty="0"/>
            <a:t>(not boards)</a:t>
          </a:r>
          <a:endParaRPr lang="en-GB" sz="1800" kern="1200" dirty="0"/>
        </a:p>
      </dsp:txBody>
      <dsp:txXfrm>
        <a:off x="3842940" y="1035649"/>
        <a:ext cx="1818833" cy="1661299"/>
      </dsp:txXfrm>
    </dsp:sp>
    <dsp:sp modelId="{FF747D90-9C8F-9349-A61F-23232395BA90}">
      <dsp:nvSpPr>
        <dsp:cNvPr id="0" name=""/>
        <dsp:cNvSpPr/>
      </dsp:nvSpPr>
      <dsp:spPr>
        <a:xfrm rot="21565973">
          <a:off x="5631994" y="120412"/>
          <a:ext cx="617796" cy="4785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5631998" y="216838"/>
        <a:ext cx="474224" cy="287143"/>
      </dsp:txXfrm>
    </dsp:sp>
    <dsp:sp modelId="{8BA14BC5-24EE-0046-9C20-DF3ADCC6C9FA}">
      <dsp:nvSpPr>
        <dsp:cNvPr id="0" name=""/>
        <dsp:cNvSpPr/>
      </dsp:nvSpPr>
      <dsp:spPr>
        <a:xfrm>
          <a:off x="6506206" y="7114"/>
          <a:ext cx="1922203" cy="1012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Voluntary Penalties</a:t>
          </a:r>
        </a:p>
      </dsp:txBody>
      <dsp:txXfrm>
        <a:off x="6506206" y="7114"/>
        <a:ext cx="1922203" cy="674950"/>
      </dsp:txXfrm>
    </dsp:sp>
    <dsp:sp modelId="{A48222E4-09ED-2E48-B83B-3E88B00A9F10}">
      <dsp:nvSpPr>
        <dsp:cNvPr id="0" name=""/>
        <dsp:cNvSpPr/>
      </dsp:nvSpPr>
      <dsp:spPr>
        <a:xfrm>
          <a:off x="6899911" y="682065"/>
          <a:ext cx="1922203" cy="233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Any boat may take a one-turn penalty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For boards, 360</a:t>
          </a:r>
          <a:r>
            <a:rPr lang="en-GB" sz="1800" kern="1200" baseline="30000" dirty="0"/>
            <a:t>0</a:t>
          </a:r>
          <a:r>
            <a:rPr lang="en-GB" sz="1800" kern="1200" baseline="0" dirty="0"/>
            <a:t> turn, no need to tack or gybe</a:t>
          </a:r>
          <a:r>
            <a:rPr lang="en-GB" sz="1800" kern="1200" dirty="0"/>
            <a:t> </a:t>
          </a:r>
        </a:p>
      </dsp:txBody>
      <dsp:txXfrm>
        <a:off x="6956210" y="738364"/>
        <a:ext cx="1809605" cy="2220202"/>
      </dsp:txXfrm>
    </dsp:sp>
    <dsp:sp modelId="{D0603BC2-41B8-0D4F-8A0A-B0D1A96AC603}">
      <dsp:nvSpPr>
        <dsp:cNvPr id="0" name=""/>
        <dsp:cNvSpPr/>
      </dsp:nvSpPr>
      <dsp:spPr>
        <a:xfrm>
          <a:off x="8719809" y="105303"/>
          <a:ext cx="617766" cy="4785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8719809" y="201018"/>
        <a:ext cx="474194" cy="287143"/>
      </dsp:txXfrm>
    </dsp:sp>
    <dsp:sp modelId="{C258C179-ED9A-0745-8AFF-6FA001957BAD}">
      <dsp:nvSpPr>
        <dsp:cNvPr id="0" name=""/>
        <dsp:cNvSpPr/>
      </dsp:nvSpPr>
      <dsp:spPr>
        <a:xfrm>
          <a:off x="9594006" y="7114"/>
          <a:ext cx="1922203" cy="1012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Umpire decision </a:t>
          </a:r>
        </a:p>
      </dsp:txBody>
      <dsp:txXfrm>
        <a:off x="9594006" y="7114"/>
        <a:ext cx="1922203" cy="674950"/>
      </dsp:txXfrm>
    </dsp:sp>
    <dsp:sp modelId="{EE1B0559-FC6A-5142-B05B-D049629276B6}">
      <dsp:nvSpPr>
        <dsp:cNvPr id="0" name=""/>
        <dsp:cNvSpPr/>
      </dsp:nvSpPr>
      <dsp:spPr>
        <a:xfrm>
          <a:off x="9987711" y="682065"/>
          <a:ext cx="1922203" cy="233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Umpires penalise any boat that broke a rule that did not take a penalty (and was not exonerated)</a:t>
          </a:r>
        </a:p>
      </dsp:txBody>
      <dsp:txXfrm>
        <a:off x="10044010" y="738364"/>
        <a:ext cx="1809605" cy="22202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53E35-82EE-B240-8765-C2F683A4C5B5}">
      <dsp:nvSpPr>
        <dsp:cNvPr id="0" name=""/>
        <dsp:cNvSpPr/>
      </dsp:nvSpPr>
      <dsp:spPr>
        <a:xfrm>
          <a:off x="3968" y="1822080"/>
          <a:ext cx="1230312" cy="1774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Incident with contact</a:t>
          </a:r>
        </a:p>
      </dsp:txBody>
      <dsp:txXfrm>
        <a:off x="40003" y="1858115"/>
        <a:ext cx="1158242" cy="1702436"/>
      </dsp:txXfrm>
    </dsp:sp>
    <dsp:sp modelId="{F7E64111-A561-6C40-B119-BFF450C7092A}">
      <dsp:nvSpPr>
        <dsp:cNvPr id="0" name=""/>
        <dsp:cNvSpPr/>
      </dsp:nvSpPr>
      <dsp:spPr>
        <a:xfrm>
          <a:off x="1357312" y="2556774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1357312" y="2617797"/>
        <a:ext cx="182578" cy="183071"/>
      </dsp:txXfrm>
    </dsp:sp>
    <dsp:sp modelId="{919E17D1-6D8E-144C-8D39-D5728DBC8D2D}">
      <dsp:nvSpPr>
        <dsp:cNvPr id="0" name=""/>
        <dsp:cNvSpPr/>
      </dsp:nvSpPr>
      <dsp:spPr>
        <a:xfrm>
          <a:off x="1726406" y="1822080"/>
          <a:ext cx="1230312" cy="1774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Umpires check for damage ASAP</a:t>
          </a:r>
        </a:p>
      </dsp:txBody>
      <dsp:txXfrm>
        <a:off x="1762441" y="1858115"/>
        <a:ext cx="1158242" cy="1702436"/>
      </dsp:txXfrm>
    </dsp:sp>
    <dsp:sp modelId="{F9D7DEFD-1155-5742-9965-C58C2B84EF1F}">
      <dsp:nvSpPr>
        <dsp:cNvPr id="0" name=""/>
        <dsp:cNvSpPr/>
      </dsp:nvSpPr>
      <dsp:spPr>
        <a:xfrm>
          <a:off x="3079750" y="2556774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3079750" y="2617797"/>
        <a:ext cx="182578" cy="183071"/>
      </dsp:txXfrm>
    </dsp:sp>
    <dsp:sp modelId="{77C7A357-5328-E14B-8AFF-563ED1461D8B}">
      <dsp:nvSpPr>
        <dsp:cNvPr id="0" name=""/>
        <dsp:cNvSpPr/>
      </dsp:nvSpPr>
      <dsp:spPr>
        <a:xfrm>
          <a:off x="3448843" y="1822080"/>
          <a:ext cx="1230312" cy="1774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If yes, umpires inform PC</a:t>
          </a:r>
        </a:p>
      </dsp:txBody>
      <dsp:txXfrm>
        <a:off x="3484878" y="1858115"/>
        <a:ext cx="1158242" cy="1702436"/>
      </dsp:txXfrm>
    </dsp:sp>
    <dsp:sp modelId="{227348C4-F59F-0641-A5C1-8E4CA3AB374A}">
      <dsp:nvSpPr>
        <dsp:cNvPr id="0" name=""/>
        <dsp:cNvSpPr/>
      </dsp:nvSpPr>
      <dsp:spPr>
        <a:xfrm>
          <a:off x="4802187" y="2556774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4802187" y="2617797"/>
        <a:ext cx="182578" cy="183071"/>
      </dsp:txXfrm>
    </dsp:sp>
    <dsp:sp modelId="{21402B33-952F-E947-A200-224C39248EDE}">
      <dsp:nvSpPr>
        <dsp:cNvPr id="0" name=""/>
        <dsp:cNvSpPr/>
      </dsp:nvSpPr>
      <dsp:spPr>
        <a:xfrm>
          <a:off x="5171281" y="1822080"/>
          <a:ext cx="1230312" cy="1774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PC reports to RC intention to protest during flag B display</a:t>
          </a:r>
        </a:p>
      </dsp:txBody>
      <dsp:txXfrm>
        <a:off x="5207316" y="1858115"/>
        <a:ext cx="1158242" cy="1702436"/>
      </dsp:txXfrm>
    </dsp:sp>
    <dsp:sp modelId="{9DA0FD02-5062-1F4D-BBC8-84F8794465F0}">
      <dsp:nvSpPr>
        <dsp:cNvPr id="0" name=""/>
        <dsp:cNvSpPr/>
      </dsp:nvSpPr>
      <dsp:spPr>
        <a:xfrm>
          <a:off x="6524624" y="2556774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6524624" y="2617797"/>
        <a:ext cx="182578" cy="183071"/>
      </dsp:txXfrm>
    </dsp:sp>
    <dsp:sp modelId="{2F52C0F1-152B-4342-9E86-6F5BC148AF9B}">
      <dsp:nvSpPr>
        <dsp:cNvPr id="0" name=""/>
        <dsp:cNvSpPr/>
      </dsp:nvSpPr>
      <dsp:spPr>
        <a:xfrm>
          <a:off x="6893718" y="1822080"/>
          <a:ext cx="1230312" cy="1774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PC hear protest</a:t>
          </a:r>
        </a:p>
      </dsp:txBody>
      <dsp:txXfrm>
        <a:off x="6929753" y="1858115"/>
        <a:ext cx="1158242" cy="1702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8EF4D-1606-4643-8A46-D1ED24DB3F2E}" type="datetimeFigureOut">
              <a:rPr lang="en-US" smtClean="0"/>
              <a:t>8/14/21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my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DE9FD-EDD1-3245-8048-F28D0131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549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02912-AF6D-5A42-83F2-05C4935D165F}" type="datetimeFigureOut">
              <a:rPr lang="en-US" smtClean="0"/>
              <a:t>8/14/21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my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EDECE-3139-EB43-9391-41ED8180C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4452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E9BF6AA-41D2-EF48-8079-E70972A3E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049" y="2101210"/>
            <a:ext cx="5799397" cy="1330319"/>
          </a:xfrm>
          <a:prstGeom prst="rect">
            <a:avLst/>
          </a:prstGeom>
        </p:spPr>
        <p:txBody>
          <a:bodyPr anchor="t"/>
          <a:lstStyle>
            <a:lvl1pPr algn="l">
              <a:defRPr sz="4400" b="1" i="0" baseline="0">
                <a:solidFill>
                  <a:srgbClr val="1747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243A1D5-C2E2-BE46-A589-0089C057F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7049" y="3441262"/>
            <a:ext cx="5799397" cy="8909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200" b="0" i="0" baseline="0">
                <a:solidFill>
                  <a:srgbClr val="1747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D1EA0E7-102A-B349-A4D8-FFFBE2BD5F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00" y="756458"/>
            <a:ext cx="1582588" cy="98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9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s - 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7"/>
          <p:cNvSpPr>
            <a:spLocks noGrp="1"/>
          </p:cNvSpPr>
          <p:nvPr>
            <p:ph sz="quarter" idx="17"/>
          </p:nvPr>
        </p:nvSpPr>
        <p:spPr>
          <a:xfrm>
            <a:off x="805070" y="2748638"/>
            <a:ext cx="10614991" cy="13761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0" b="1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136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s -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2079501" y="1953507"/>
            <a:ext cx="8078290" cy="137610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4400" b="1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079501" y="3642102"/>
            <a:ext cx="8078289" cy="2279110"/>
          </a:xfrm>
          <a:prstGeom prst="rect">
            <a:avLst/>
          </a:prstGeom>
        </p:spPr>
        <p:txBody>
          <a:bodyPr lIns="90000" numCol="2" spcCol="720000">
            <a:noAutofit/>
          </a:bodyPr>
          <a:lstStyle>
            <a:lvl1pPr marL="285750" indent="-285750">
              <a:buFont typeface="Arial" charset="0"/>
              <a:buChar char="•"/>
              <a:defRPr sz="2400" b="1" i="0" baseline="0">
                <a:solidFill>
                  <a:schemeClr val="bg1"/>
                </a:solidFill>
                <a:latin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6979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195944" y="2733040"/>
            <a:ext cx="8624455" cy="1336350"/>
          </a:xfrm>
          <a:prstGeom prst="rect">
            <a:avLst/>
          </a:prstGeom>
        </p:spPr>
        <p:txBody>
          <a:bodyPr anchor="ctr"/>
          <a:lstStyle>
            <a:lvl1pPr algn="l">
              <a:defRPr sz="6000" b="1" i="0" baseline="0">
                <a:solidFill>
                  <a:schemeClr val="bg2"/>
                </a:solidFill>
                <a:latin typeface="arial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195944" y="4069389"/>
            <a:ext cx="8624455" cy="130768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000" b="1" i="0" baseline="0">
                <a:solidFill>
                  <a:schemeClr val="bg2"/>
                </a:solidFill>
                <a:latin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E5F622FF-A203-CE4D-875E-54A382CBB0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95944" y="1148862"/>
            <a:ext cx="1747357" cy="108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6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Contents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0"/>
          <a:stretch/>
        </p:blipFill>
        <p:spPr>
          <a:xfrm>
            <a:off x="3431357" y="1470669"/>
            <a:ext cx="8760643" cy="5387331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2567111"/>
            <a:ext cx="7801800" cy="64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1" i="0">
                <a:solidFill>
                  <a:srgbClr val="1747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838200" y="3376613"/>
            <a:ext cx="7802563" cy="267176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Font typeface="Arial" charset="0"/>
              <a:buChar char="•"/>
              <a:defRPr sz="18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4538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0">
            <a:extLst>
              <a:ext uri="{FF2B5EF4-FFF2-40B4-BE49-F238E27FC236}">
                <a16:creationId xmlns:a16="http://schemas.microsoft.com/office/drawing/2014/main" id="{ACE73BE4-C050-DD4E-910B-92E0D6A3080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98733" y="1879601"/>
            <a:ext cx="5393267" cy="4040908"/>
          </a:xfrm>
          <a:prstGeom prst="rect">
            <a:avLst/>
          </a:prstGeom>
          <a:blipFill>
            <a:blip r:embed="rId2"/>
            <a:srcRect/>
            <a:stretch>
              <a:fillRect l="-7987" t="1" r="-9885" b="-1325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06A2143E-54A2-A340-A470-5CA81BAF6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288" y="1002688"/>
            <a:ext cx="6079380" cy="734436"/>
          </a:xfrm>
          <a:prstGeom prst="rect">
            <a:avLst/>
          </a:prstGeom>
        </p:spPr>
        <p:txBody>
          <a:bodyPr anchor="ctr"/>
          <a:lstStyle>
            <a:lvl1pPr>
              <a:defRPr sz="3200" b="1" i="0">
                <a:solidFill>
                  <a:srgbClr val="1747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17">
            <a:extLst>
              <a:ext uri="{FF2B5EF4-FFF2-40B4-BE49-F238E27FC236}">
                <a16:creationId xmlns:a16="http://schemas.microsoft.com/office/drawing/2014/main" id="{4D98F4CF-0A04-BF47-8787-BB6211026F7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63287" y="2532414"/>
            <a:ext cx="5288131" cy="338809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7">
            <a:extLst>
              <a:ext uri="{FF2B5EF4-FFF2-40B4-BE49-F238E27FC236}">
                <a16:creationId xmlns:a16="http://schemas.microsoft.com/office/drawing/2014/main" id="{9FB88410-6D99-8F48-9F41-0623CAB06BE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63287" y="1879598"/>
            <a:ext cx="5288131" cy="60740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 i="0" baseline="0">
                <a:solidFill>
                  <a:srgbClr val="28B6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C05C52-9C21-614A-8D20-4A756F29655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76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3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838200" y="3376613"/>
            <a:ext cx="10276840" cy="2368204"/>
          </a:xfrm>
          <a:prstGeom prst="rect">
            <a:avLst/>
          </a:prstGeom>
        </p:spPr>
        <p:txBody>
          <a:bodyPr numCol="3" spcCol="360000">
            <a:noAutofit/>
          </a:bodyPr>
          <a:lstStyle>
            <a:lvl1pPr>
              <a:lnSpc>
                <a:spcPct val="100000"/>
              </a:lnSpc>
              <a:buFont typeface="Arial" charset="0"/>
              <a:buChar char="•"/>
              <a:defRPr sz="1600" baseline="0"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160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160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160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16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9724CEF5-9B70-014C-A86D-628A27A75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1018730"/>
            <a:ext cx="10252776" cy="688000"/>
          </a:xfrm>
          <a:prstGeom prst="rect">
            <a:avLst/>
          </a:prstGeom>
        </p:spPr>
        <p:txBody>
          <a:bodyPr anchor="ctr"/>
          <a:lstStyle>
            <a:lvl1pPr>
              <a:defRPr sz="3200" b="1" i="0">
                <a:solidFill>
                  <a:srgbClr val="1747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C0A8008-DDFB-434A-8FBA-4766BF3103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566988"/>
            <a:ext cx="10276840" cy="64770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400" b="1" i="0">
                <a:solidFill>
                  <a:srgbClr val="28B6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65D5D2-388A-AC46-9629-53C3018BE3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44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3 column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3376614"/>
            <a:ext cx="10277475" cy="2328448"/>
          </a:xfrm>
          <a:prstGeom prst="rect">
            <a:avLst/>
          </a:prstGeom>
        </p:spPr>
        <p:txBody>
          <a:bodyPr numCol="3" spcCol="360000">
            <a:noAutofit/>
          </a:bodyPr>
          <a:lstStyle>
            <a:lvl1pPr marL="0" indent="0">
              <a:lnSpc>
                <a:spcPct val="100000"/>
              </a:lnSpc>
              <a:buNone/>
              <a:defRPr sz="1600" baseline="0">
                <a:latin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C1AFCCA0-31FB-F843-91D3-DBA6E90E2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288" y="1002688"/>
            <a:ext cx="10251752" cy="734436"/>
          </a:xfrm>
          <a:prstGeom prst="rect">
            <a:avLst/>
          </a:prstGeom>
        </p:spPr>
        <p:txBody>
          <a:bodyPr anchor="ctr"/>
          <a:lstStyle>
            <a:lvl1pPr>
              <a:defRPr sz="3200" b="1" i="0">
                <a:solidFill>
                  <a:srgbClr val="1747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C6F653F7-DA24-6341-8E41-E8729F7E0C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566988"/>
            <a:ext cx="10276840" cy="64770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400" b="1" i="0">
                <a:solidFill>
                  <a:srgbClr val="28B6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D19A8A-3DBE-C847-9F23-17300EF5C2B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5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3 text box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542208" y="2046883"/>
            <a:ext cx="2584731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000" b="1" i="0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542208" y="2873847"/>
            <a:ext cx="2584731" cy="3047365"/>
          </a:xfrm>
          <a:prstGeom prst="rect">
            <a:avLst/>
          </a:prstGeom>
        </p:spPr>
        <p:txBody>
          <a:bodyPr numCol="1" spcCol="720000">
            <a:noAutofit/>
          </a:bodyPr>
          <a:lstStyle>
            <a:lvl1pPr marL="0" indent="0">
              <a:lnSpc>
                <a:spcPct val="100000"/>
              </a:lnSpc>
              <a:buNone/>
              <a:defRPr sz="1600" baseline="0">
                <a:latin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737212" y="2873847"/>
            <a:ext cx="2584731" cy="3047365"/>
          </a:xfrm>
          <a:prstGeom prst="rect">
            <a:avLst/>
          </a:prstGeom>
        </p:spPr>
        <p:txBody>
          <a:bodyPr numCol="1" spcCol="720000">
            <a:noAutofit/>
          </a:bodyPr>
          <a:lstStyle>
            <a:lvl1pPr marL="0" indent="0">
              <a:lnSpc>
                <a:spcPct val="100000"/>
              </a:lnSpc>
              <a:buNone/>
              <a:defRPr sz="1600" baseline="0">
                <a:latin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7889350" y="2873847"/>
            <a:ext cx="2584731" cy="3047365"/>
          </a:xfrm>
          <a:prstGeom prst="rect">
            <a:avLst/>
          </a:prstGeom>
        </p:spPr>
        <p:txBody>
          <a:bodyPr numCol="1" spcCol="720000">
            <a:noAutofit/>
          </a:bodyPr>
          <a:lstStyle>
            <a:lvl1pPr marL="0" indent="0">
              <a:lnSpc>
                <a:spcPct val="100000"/>
              </a:lnSpc>
              <a:buNone/>
              <a:defRPr sz="1600" baseline="0">
                <a:latin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4737100" y="2046288"/>
            <a:ext cx="2584450" cy="649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7889350" y="2046288"/>
            <a:ext cx="2584450" cy="649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E440D0-0B60-D64F-80A7-7512ACE65B5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4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- 3 text box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542208" y="2046883"/>
            <a:ext cx="2584731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000" b="1" i="0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542208" y="2873847"/>
            <a:ext cx="2584731" cy="3047365"/>
          </a:xfrm>
          <a:prstGeom prst="rect">
            <a:avLst/>
          </a:prstGeom>
        </p:spPr>
        <p:txBody>
          <a:bodyPr numCol="1" spcCol="72000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aseline="0">
                <a:latin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737212" y="2873847"/>
            <a:ext cx="2584731" cy="3047365"/>
          </a:xfrm>
          <a:prstGeom prst="rect">
            <a:avLst/>
          </a:prstGeom>
        </p:spPr>
        <p:txBody>
          <a:bodyPr numCol="1" spcCol="72000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aseline="0">
                <a:latin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7889350" y="2873847"/>
            <a:ext cx="2584731" cy="3047365"/>
          </a:xfrm>
          <a:prstGeom prst="rect">
            <a:avLst/>
          </a:prstGeom>
        </p:spPr>
        <p:txBody>
          <a:bodyPr numCol="1" spcCol="72000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aseline="0">
                <a:latin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4737100" y="2046288"/>
            <a:ext cx="2584450" cy="649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7889350" y="2046288"/>
            <a:ext cx="2584450" cy="649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130711-1694-274D-8D0B-AF1A3AE6F9F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7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Aqua paragraph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838200" y="2976203"/>
            <a:ext cx="3860807" cy="1785270"/>
          </a:xfrm>
          <a:prstGeom prst="rect">
            <a:avLst/>
          </a:prstGeom>
        </p:spPr>
        <p:txBody>
          <a:bodyPr numCol="1" spcCol="720000">
            <a:no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aseline="0">
                <a:latin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17"/>
          <p:cNvSpPr>
            <a:spLocks noGrp="1"/>
          </p:cNvSpPr>
          <p:nvPr>
            <p:ph sz="quarter" idx="17"/>
          </p:nvPr>
        </p:nvSpPr>
        <p:spPr>
          <a:xfrm>
            <a:off x="838200" y="2328203"/>
            <a:ext cx="3860807" cy="64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 i="0" baseline="0">
                <a:solidFill>
                  <a:srgbClr val="28B6D9"/>
                </a:solidFill>
                <a:latin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49FCA405-6654-084B-B77F-2D5CCC07F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288" y="1002688"/>
            <a:ext cx="6079380" cy="734436"/>
          </a:xfrm>
          <a:prstGeom prst="rect">
            <a:avLst/>
          </a:prstGeom>
        </p:spPr>
        <p:txBody>
          <a:bodyPr anchor="ctr"/>
          <a:lstStyle>
            <a:lvl1pPr>
              <a:defRPr sz="3200" b="1" i="0">
                <a:solidFill>
                  <a:srgbClr val="1747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2F3C09-63CC-614F-BD48-90EC63E2533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65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>
            <a:extLst>
              <a:ext uri="{FF2B5EF4-FFF2-40B4-BE49-F238E27FC236}">
                <a16:creationId xmlns:a16="http://schemas.microsoft.com/office/drawing/2014/main" id="{1404D054-162A-CA40-BE70-5D080E76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288" y="1002688"/>
            <a:ext cx="6079380" cy="734436"/>
          </a:xfrm>
          <a:prstGeom prst="rect">
            <a:avLst/>
          </a:prstGeom>
        </p:spPr>
        <p:txBody>
          <a:bodyPr anchor="ctr"/>
          <a:lstStyle>
            <a:lvl1pPr>
              <a:defRPr sz="3200" b="1" i="0">
                <a:solidFill>
                  <a:srgbClr val="1747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D13F42-44D9-8547-AAC5-47A90A0321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33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E4DF389-1194-584C-B02B-30A807B928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4351" t="-6481" r="2398" b="6445"/>
          <a:stretch/>
        </p:blipFill>
        <p:spPr>
          <a:xfrm>
            <a:off x="0" y="0"/>
            <a:ext cx="12192000" cy="685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7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83F4855-D5D8-9745-AC64-AB90C13BFC60}"/>
              </a:ext>
            </a:extLst>
          </p:cNvPr>
          <p:cNvSpPr/>
          <p:nvPr userDrawn="1"/>
        </p:nvSpPr>
        <p:spPr>
          <a:xfrm>
            <a:off x="-33867" y="6012112"/>
            <a:ext cx="1096950" cy="670359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50800" dist="38100" sx="96000" sy="96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E2AED4-8108-7643-AADA-4CCE0FF8B5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93" y="6097309"/>
            <a:ext cx="809775" cy="50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1533CA06-0F82-1D47-8005-459C9A7C3A94}"/>
              </a:ext>
            </a:extLst>
          </p:cNvPr>
          <p:cNvSpPr txBox="1">
            <a:spLocks/>
          </p:cNvSpPr>
          <p:nvPr userDrawn="1"/>
        </p:nvSpPr>
        <p:spPr>
          <a:xfrm>
            <a:off x="11699045" y="6447295"/>
            <a:ext cx="364142" cy="19057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860736-5C55-E14C-A0FB-7415C84D8DA2}" type="slidenum">
              <a:rPr lang="en-US" smtClean="0">
                <a:solidFill>
                  <a:srgbClr val="17479E"/>
                </a:solidFill>
              </a:rPr>
              <a:pPr algn="r"/>
              <a:t>‹#›</a:t>
            </a:fld>
            <a:endParaRPr lang="en-US" dirty="0">
              <a:solidFill>
                <a:srgbClr val="17479E"/>
              </a:solidFill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A7FDFA0-09A5-054E-8A40-A99D8950FB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80700" y="6447295"/>
            <a:ext cx="4114800" cy="1905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1747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F32BBB-B0B7-1747-939E-D000C561EDFA}"/>
              </a:ext>
            </a:extLst>
          </p:cNvPr>
          <p:cNvSpPr/>
          <p:nvPr userDrawn="1"/>
        </p:nvSpPr>
        <p:spPr>
          <a:xfrm>
            <a:off x="-33867" y="6012112"/>
            <a:ext cx="1096950" cy="670359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50800" dist="38100" sx="96000" sy="96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1F35B3-D83C-A34B-957C-266C08C2FBB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93" y="6097309"/>
            <a:ext cx="809775" cy="50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670" r:id="rId2"/>
    <p:sldLayoutId id="2147483674" r:id="rId3"/>
    <p:sldLayoutId id="2147483676" r:id="rId4"/>
    <p:sldLayoutId id="2147483731" r:id="rId5"/>
    <p:sldLayoutId id="2147483733" r:id="rId6"/>
    <p:sldLayoutId id="2147483734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747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78FEBE-7FA6-7543-852E-B1C61E4ED197}"/>
              </a:ext>
            </a:extLst>
          </p:cNvPr>
          <p:cNvSpPr/>
          <p:nvPr userDrawn="1"/>
        </p:nvSpPr>
        <p:spPr>
          <a:xfrm>
            <a:off x="-33867" y="6012112"/>
            <a:ext cx="1096950" cy="670359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50800" dist="38100" sx="96000" sy="96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6E0C6D-0AE4-134C-9769-E81D6D9610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93" y="6097309"/>
            <a:ext cx="809775" cy="50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5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747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-1"/>
            <a:ext cx="1197249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8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iling.org/documents/racingrules/experimental-rules.php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iling.org/tools/documents/2021CallbookMatchRacing-%5b27145%5d.pdf" TargetMode="External"/><Relationship Id="rId2" Type="http://schemas.openxmlformats.org/officeDocument/2006/relationships/hyperlink" Target="https://www.sailing.org/tools/documents/20212024CallBookTeamRacing-%5b26940%5d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BCDD-308B-084E-A39B-CF74033E8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277" y="1932524"/>
            <a:ext cx="8614941" cy="1330319"/>
          </a:xfrm>
        </p:spPr>
        <p:txBody>
          <a:bodyPr anchor="ctr"/>
          <a:lstStyle/>
          <a:p>
            <a:r>
              <a:rPr lang="en-US" dirty="0"/>
              <a:t>Umpired Medal &amp; Fleet Racing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7A253A-A2F0-DE42-BC72-0F185DBF3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277" y="3073272"/>
            <a:ext cx="8614941" cy="890966"/>
          </a:xfrm>
        </p:spPr>
        <p:txBody>
          <a:bodyPr/>
          <a:lstStyle/>
          <a:p>
            <a:r>
              <a:rPr lang="en-US" dirty="0"/>
              <a:t>A guide to umpiring races using Appendix MR</a:t>
            </a:r>
          </a:p>
        </p:txBody>
      </p:sp>
    </p:spTree>
    <p:extLst>
      <p:ext uri="{BB962C8B-B14F-4D97-AF65-F5344CB8AC3E}">
        <p14:creationId xmlns:p14="http://schemas.microsoft.com/office/powerpoint/2010/main" val="667672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1635ECC-DD93-5F47-BD59-BF5454B1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10" y="340547"/>
            <a:ext cx="10252776" cy="688000"/>
          </a:xfrm>
        </p:spPr>
        <p:txBody>
          <a:bodyPr/>
          <a:lstStyle/>
          <a:p>
            <a:r>
              <a:rPr lang="en-GB" dirty="0"/>
              <a:t>4) Communication &amp; Decision Making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51A7AD-1C01-4F4B-8CF9-F41B27A19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610" y="914993"/>
            <a:ext cx="10276840" cy="647700"/>
          </a:xfrm>
        </p:spPr>
        <p:txBody>
          <a:bodyPr/>
          <a:lstStyle/>
          <a:p>
            <a:r>
              <a:rPr lang="en-GB" dirty="0"/>
              <a:t>The job of the umpire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831665-F9D7-DF4E-8F40-7B69AF7440C6}"/>
              </a:ext>
            </a:extLst>
          </p:cNvPr>
          <p:cNvSpPr txBox="1"/>
          <p:nvPr/>
        </p:nvSpPr>
        <p:spPr>
          <a:xfrm>
            <a:off x="457200" y="1562693"/>
            <a:ext cx="1097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/>
                </a:solidFill>
              </a:rPr>
              <a:t>Observe</a:t>
            </a:r>
            <a:r>
              <a:rPr lang="en-GB" sz="2400" dirty="0"/>
              <a:t>: the facts are what we see and for valid protests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/>
                </a:solidFill>
              </a:rPr>
              <a:t>Communicate</a:t>
            </a:r>
            <a:r>
              <a:rPr lang="en-GB" sz="2400" dirty="0"/>
              <a:t>: we state each boat’s rights and obligations under the rules, and her relevant actions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/>
                </a:solidFill>
              </a:rPr>
              <a:t>Decide</a:t>
            </a:r>
            <a:r>
              <a:rPr lang="en-GB" sz="2400" dirty="0"/>
              <a:t>: as an incident happens, we apply the rules and agree whether any boat breaks a rule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/>
                </a:solidFill>
              </a:rPr>
              <a:t>Observe</a:t>
            </a:r>
            <a:r>
              <a:rPr lang="en-GB" sz="2400" dirty="0"/>
              <a:t> whether any boat protests and any boat starts to take a penalty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/>
                </a:solidFill>
              </a:rPr>
              <a:t>Signal</a:t>
            </a:r>
            <a:r>
              <a:rPr lang="en-GB" sz="2400" dirty="0"/>
              <a:t> our decision, and check the penalty is taken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/>
                </a:solidFill>
              </a:rPr>
              <a:t>Keep observing</a:t>
            </a:r>
            <a:r>
              <a:rPr lang="en-GB" sz="2400" dirty="0"/>
              <a:t>: the next incident is already happening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040BB-A97D-944A-AC96-4CB9F3B131C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80700" y="6447295"/>
            <a:ext cx="4114800" cy="190572"/>
          </a:xfrm>
        </p:spPr>
        <p:txBody>
          <a:bodyPr/>
          <a:lstStyle/>
          <a:p>
            <a:r>
              <a:rPr lang="en-US" dirty="0"/>
              <a:t>World Sailing Medal Race Umpire Guide</a:t>
            </a:r>
          </a:p>
        </p:txBody>
      </p:sp>
    </p:spTree>
    <p:extLst>
      <p:ext uri="{BB962C8B-B14F-4D97-AF65-F5344CB8AC3E}">
        <p14:creationId xmlns:p14="http://schemas.microsoft.com/office/powerpoint/2010/main" val="2662848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1635ECC-DD93-5F47-BD59-BF5454B1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10" y="340547"/>
            <a:ext cx="10252776" cy="688000"/>
          </a:xfrm>
        </p:spPr>
        <p:txBody>
          <a:bodyPr/>
          <a:lstStyle/>
          <a:p>
            <a:r>
              <a:rPr lang="en-GB" dirty="0"/>
              <a:t>4) Communication &amp; Decision Making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51A7AD-1C01-4F4B-8CF9-F41B27A19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610" y="914993"/>
            <a:ext cx="10276840" cy="647700"/>
          </a:xfrm>
        </p:spPr>
        <p:txBody>
          <a:bodyPr/>
          <a:lstStyle/>
          <a:p>
            <a:r>
              <a:rPr lang="en-GB" dirty="0"/>
              <a:t>The challenges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831665-F9D7-DF4E-8F40-7B69AF7440C6}"/>
              </a:ext>
            </a:extLst>
          </p:cNvPr>
          <p:cNvSpPr txBox="1"/>
          <p:nvPr/>
        </p:nvSpPr>
        <p:spPr>
          <a:xfrm>
            <a:off x="457200" y="1562693"/>
            <a:ext cx="10972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/>
              <a:t>There is no video replay! </a:t>
            </a:r>
            <a:r>
              <a:rPr lang="en-GB" sz="2400" dirty="0"/>
              <a:t>We have to establish facts after seeing an incident once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This means we convert what we see into concise, accurate words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We use standard words as umpires, so conversation becomes automatic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i="1" dirty="0"/>
              <a:t>Decisions must be made as the incident happens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As soon as a rule is broken, agree which boat broke a rule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Don’t start to invent new facts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4F5FC-AE5D-2747-9647-4CABF1C192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80700" y="6447295"/>
            <a:ext cx="4114800" cy="190572"/>
          </a:xfrm>
        </p:spPr>
        <p:txBody>
          <a:bodyPr/>
          <a:lstStyle/>
          <a:p>
            <a:r>
              <a:rPr lang="en-US" dirty="0"/>
              <a:t>World Sailing Medal Race Umpire Guide</a:t>
            </a:r>
          </a:p>
        </p:txBody>
      </p:sp>
    </p:spTree>
    <p:extLst>
      <p:ext uri="{BB962C8B-B14F-4D97-AF65-F5344CB8AC3E}">
        <p14:creationId xmlns:p14="http://schemas.microsoft.com/office/powerpoint/2010/main" val="3957885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51A7AD-1C01-4F4B-8CF9-F41B27A19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7005" y="312827"/>
            <a:ext cx="10276840" cy="647700"/>
          </a:xfrm>
        </p:spPr>
        <p:txBody>
          <a:bodyPr/>
          <a:lstStyle/>
          <a:p>
            <a:r>
              <a:rPr lang="en-GB" dirty="0"/>
              <a:t>Incidents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831665-F9D7-DF4E-8F40-7B69AF7440C6}"/>
              </a:ext>
            </a:extLst>
          </p:cNvPr>
          <p:cNvSpPr txBox="1"/>
          <p:nvPr/>
        </p:nvSpPr>
        <p:spPr>
          <a:xfrm>
            <a:off x="485078" y="960527"/>
            <a:ext cx="501061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There are only four types of incident: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D80D86"/>
                </a:solidFill>
              </a:rPr>
              <a:t>Type 1 </a:t>
            </a:r>
            <a:r>
              <a:rPr lang="en-GB" dirty="0"/>
              <a:t>(the </a:t>
            </a:r>
            <a:r>
              <a:rPr lang="en-GB" i="1" dirty="0"/>
              <a:t>keep-clear </a:t>
            </a:r>
            <a:r>
              <a:rPr lang="en-GB" dirty="0"/>
              <a:t>rules) apply to every incident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D80D86"/>
                </a:solidFill>
              </a:rPr>
              <a:t>Types 2, 3 and 4 </a:t>
            </a:r>
            <a:r>
              <a:rPr lang="en-GB" dirty="0"/>
              <a:t>apply </a:t>
            </a:r>
            <a:r>
              <a:rPr lang="en-GB" b="1" i="1" dirty="0"/>
              <a:t>in addition </a:t>
            </a:r>
            <a:r>
              <a:rPr lang="en-GB" dirty="0"/>
              <a:t>at particular times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You need to know which FEW facts determine these 4 decisions and focus on ONLY them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EFA152BF-C0E8-2743-A80B-36B3BF366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076826"/>
              </p:ext>
            </p:extLst>
          </p:nvPr>
        </p:nvGraphicFramePr>
        <p:xfrm>
          <a:off x="5465425" y="777240"/>
          <a:ext cx="6211230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5615">
                  <a:extLst>
                    <a:ext uri="{9D8B030D-6E8A-4147-A177-3AD203B41FA5}">
                      <a16:colId xmlns:a16="http://schemas.microsoft.com/office/drawing/2014/main" val="806935599"/>
                    </a:ext>
                  </a:extLst>
                </a:gridCol>
                <a:gridCol w="3105615">
                  <a:extLst>
                    <a:ext uri="{9D8B030D-6E8A-4147-A177-3AD203B41FA5}">
                      <a16:colId xmlns:a16="http://schemas.microsoft.com/office/drawing/2014/main" val="2158226682"/>
                    </a:ext>
                  </a:extLst>
                </a:gridCol>
              </a:tblGrid>
              <a:tr h="1098396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D80D86"/>
                          </a:solidFill>
                        </a:rPr>
                        <a:t>TYPE 1</a:t>
                      </a:r>
                    </a:p>
                    <a:p>
                      <a:pPr algn="ctr"/>
                      <a:endParaRPr lang="en-GB" b="1" dirty="0"/>
                    </a:p>
                    <a:p>
                      <a:pPr algn="ctr"/>
                      <a:r>
                        <a:rPr lang="en-GB" b="1" dirty="0">
                          <a:solidFill>
                            <a:srgbClr val="17479E"/>
                          </a:solidFill>
                        </a:rPr>
                        <a:t>Right-of-way / Keep clear</a:t>
                      </a:r>
                    </a:p>
                    <a:p>
                      <a:pPr algn="ctr"/>
                      <a:r>
                        <a:rPr lang="en-GB" b="0" i="1" dirty="0"/>
                        <a:t>(rules 10-13, 15, 16, 22)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D80D86"/>
                          </a:solidFill>
                        </a:rPr>
                        <a:t>TYPE 2</a:t>
                      </a:r>
                    </a:p>
                    <a:p>
                      <a:pPr algn="ctr"/>
                      <a:endParaRPr lang="en-GB" b="1" dirty="0"/>
                    </a:p>
                    <a:p>
                      <a:pPr algn="ctr"/>
                      <a:r>
                        <a:rPr lang="en-GB" b="1" dirty="0">
                          <a:solidFill>
                            <a:srgbClr val="17479E"/>
                          </a:solidFill>
                        </a:rPr>
                        <a:t>Proper Course</a:t>
                      </a:r>
                    </a:p>
                    <a:p>
                      <a:pPr algn="ctr"/>
                      <a:r>
                        <a:rPr lang="en-GB" b="0" i="1" dirty="0"/>
                        <a:t>(rule 17)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312172"/>
                  </a:ext>
                </a:extLst>
              </a:tr>
              <a:tr h="1098396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D80D86"/>
                          </a:solidFill>
                        </a:rPr>
                        <a:t>TYPE 3</a:t>
                      </a:r>
                    </a:p>
                    <a:p>
                      <a:pPr algn="ctr"/>
                      <a:endParaRPr lang="en-GB" b="1" dirty="0"/>
                    </a:p>
                    <a:p>
                      <a:pPr algn="ctr"/>
                      <a:r>
                        <a:rPr lang="en-GB" b="1" dirty="0">
                          <a:solidFill>
                            <a:srgbClr val="17479E"/>
                          </a:solidFill>
                        </a:rPr>
                        <a:t>Passing marks &amp; obstructions</a:t>
                      </a:r>
                    </a:p>
                    <a:p>
                      <a:pPr algn="ctr"/>
                      <a:r>
                        <a:rPr lang="en-GB" b="0" i="1" dirty="0"/>
                        <a:t>(rule 18 + 19)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D80D86"/>
                          </a:solidFill>
                        </a:rPr>
                        <a:t>TYPE 4</a:t>
                      </a:r>
                    </a:p>
                    <a:p>
                      <a:pPr algn="ctr"/>
                      <a:endParaRPr lang="en-GB" b="1" dirty="0"/>
                    </a:p>
                    <a:p>
                      <a:pPr algn="ctr"/>
                      <a:r>
                        <a:rPr lang="en-GB" b="1" dirty="0">
                          <a:solidFill>
                            <a:srgbClr val="17479E"/>
                          </a:solidFill>
                        </a:rPr>
                        <a:t>Room to tack at an obstruction </a:t>
                      </a:r>
                    </a:p>
                    <a:p>
                      <a:pPr algn="ctr"/>
                      <a:r>
                        <a:rPr lang="en-GB" b="0" i="1" dirty="0"/>
                        <a:t>(rule 20)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739530"/>
                  </a:ext>
                </a:extLst>
              </a:tr>
            </a:tbl>
          </a:graphicData>
        </a:graphic>
      </p:graphicFrame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E18E4E57-E781-0E48-8EFE-B6048AEEA7CE}"/>
              </a:ext>
            </a:extLst>
          </p:cNvPr>
          <p:cNvSpPr txBox="1">
            <a:spLocks/>
          </p:cNvSpPr>
          <p:nvPr/>
        </p:nvSpPr>
        <p:spPr>
          <a:xfrm>
            <a:off x="234078" y="3788261"/>
            <a:ext cx="10276840" cy="6477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1" i="0" kern="1200">
                <a:solidFill>
                  <a:srgbClr val="28B6D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PROCESS</a:t>
            </a:r>
          </a:p>
        </p:txBody>
      </p:sp>
      <p:graphicFrame>
        <p:nvGraphicFramePr>
          <p:cNvPr id="9" name="Table 11">
            <a:extLst>
              <a:ext uri="{FF2B5EF4-FFF2-40B4-BE49-F238E27FC236}">
                <a16:creationId xmlns:a16="http://schemas.microsoft.com/office/drawing/2014/main" id="{7472C337-1544-A54A-B2C1-72E0071FE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769911"/>
              </p:ext>
            </p:extLst>
          </p:nvPr>
        </p:nvGraphicFramePr>
        <p:xfrm>
          <a:off x="2578410" y="4265753"/>
          <a:ext cx="862856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4283">
                  <a:extLst>
                    <a:ext uri="{9D8B030D-6E8A-4147-A177-3AD203B41FA5}">
                      <a16:colId xmlns:a16="http://schemas.microsoft.com/office/drawing/2014/main" val="1940457290"/>
                    </a:ext>
                  </a:extLst>
                </a:gridCol>
                <a:gridCol w="2157142">
                  <a:extLst>
                    <a:ext uri="{9D8B030D-6E8A-4147-A177-3AD203B41FA5}">
                      <a16:colId xmlns:a16="http://schemas.microsoft.com/office/drawing/2014/main" val="2324550329"/>
                    </a:ext>
                  </a:extLst>
                </a:gridCol>
                <a:gridCol w="2157142">
                  <a:extLst>
                    <a:ext uri="{9D8B030D-6E8A-4147-A177-3AD203B41FA5}">
                      <a16:colId xmlns:a16="http://schemas.microsoft.com/office/drawing/2014/main" val="38464640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Keep clear boat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Right-of-way boat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786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STEP 1 Establish right of 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“Port give”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“Starboard right”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112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STEP 2 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(not) keeping clear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Holding/changing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468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STEP 3 Any new facts?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e.g. “Tacking” “Zone” etc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068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STEP 4 Decision when rule broken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“Penalty on X"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“Agree, Penalty X”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84495"/>
                  </a:ext>
                </a:extLst>
              </a:tr>
            </a:tbl>
          </a:graphicData>
        </a:graphic>
      </p:graphicFrame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A74EAC0-47FD-9A49-B098-2455F8362E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80700" y="6447295"/>
            <a:ext cx="4114800" cy="190572"/>
          </a:xfrm>
        </p:spPr>
        <p:txBody>
          <a:bodyPr/>
          <a:lstStyle/>
          <a:p>
            <a:r>
              <a:rPr lang="en-US" dirty="0"/>
              <a:t>World Sailing Medal Race Umpire Guide</a:t>
            </a:r>
          </a:p>
        </p:txBody>
      </p:sp>
    </p:spTree>
    <p:extLst>
      <p:ext uri="{BB962C8B-B14F-4D97-AF65-F5344CB8AC3E}">
        <p14:creationId xmlns:p14="http://schemas.microsoft.com/office/powerpoint/2010/main" val="1243196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99A81C-5106-5E40-ADC1-8E7142E0D3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6450F2-E0F9-9243-973B-7682C1334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8A4E20-98A7-B845-9908-C8A22D7A2D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8DFD05CE-9DB9-1142-9A23-E84518D2E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90" y="220133"/>
            <a:ext cx="11129459" cy="580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6A4473D-4A1B-934C-818C-782D339009C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80700" y="6447295"/>
            <a:ext cx="4114800" cy="190572"/>
          </a:xfrm>
        </p:spPr>
        <p:txBody>
          <a:bodyPr/>
          <a:lstStyle/>
          <a:p>
            <a:r>
              <a:rPr lang="en-US" dirty="0"/>
              <a:t>World Sailing Medal Race Umpire Guide</a:t>
            </a:r>
          </a:p>
        </p:txBody>
      </p:sp>
    </p:spTree>
    <p:extLst>
      <p:ext uri="{BB962C8B-B14F-4D97-AF65-F5344CB8AC3E}">
        <p14:creationId xmlns:p14="http://schemas.microsoft.com/office/powerpoint/2010/main" val="3700496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51A7AD-1C01-4F4B-8CF9-F41B27A19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7005" y="312827"/>
            <a:ext cx="10276840" cy="647700"/>
          </a:xfrm>
        </p:spPr>
        <p:txBody>
          <a:bodyPr/>
          <a:lstStyle/>
          <a:p>
            <a:r>
              <a:rPr lang="en-GB" dirty="0"/>
              <a:t>Examples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CAA1F30-E37E-2645-898D-6F483790E3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627732"/>
              </p:ext>
            </p:extLst>
          </p:nvPr>
        </p:nvGraphicFramePr>
        <p:xfrm>
          <a:off x="2211563" y="2531328"/>
          <a:ext cx="2561159" cy="3733281"/>
        </p:xfrm>
        <a:graphic>
          <a:graphicData uri="http://schemas.openxmlformats.org/drawingml/2006/table">
            <a:tbl>
              <a:tblPr firstRow="1" bandCol="1">
                <a:tableStyleId>{FABFCF23-3B69-468F-B69F-88F6DE6A72F2}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8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023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Yellow</a:t>
                      </a:r>
                    </a:p>
                  </a:txBody>
                  <a:tcPr anchor="ctr">
                    <a:solidFill>
                      <a:srgbClr val="FFFD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Blue</a:t>
                      </a:r>
                    </a:p>
                  </a:txBody>
                  <a:tcPr anchor="ctr">
                    <a:solidFill>
                      <a:srgbClr val="19A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69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P1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arrow" panose="020B0606020202030204" pitchFamily="34" charset="0"/>
                        </a:rPr>
                        <a:t>I’m Yellow. Starboard right. Holding</a:t>
                      </a:r>
                    </a:p>
                  </a:txBody>
                  <a:tcPr anchor="ctr">
                    <a:solidFill>
                      <a:srgbClr val="FFFD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arrow" panose="020B0606020202030204" pitchFamily="34" charset="0"/>
                        </a:rPr>
                        <a:t>I’m Blue. Port give. Keeping clear</a:t>
                      </a:r>
                    </a:p>
                  </a:txBody>
                  <a:tcPr anchor="ctr">
                    <a:solidFill>
                      <a:srgbClr val="19A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754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P2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Holding</a:t>
                      </a:r>
                    </a:p>
                  </a:txBody>
                  <a:tcPr anchor="ctr">
                    <a:solidFill>
                      <a:srgbClr val="FFFD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Dipping, keeping clear</a:t>
                      </a:r>
                    </a:p>
                  </a:txBody>
                  <a:tcPr anchor="ctr">
                    <a:solidFill>
                      <a:srgbClr val="19A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54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P3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Holding</a:t>
                      </a:r>
                    </a:p>
                  </a:txBody>
                  <a:tcPr anchor="ctr">
                    <a:solidFill>
                      <a:srgbClr val="FFFD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Keeping</a:t>
                      </a:r>
                      <a:r>
                        <a:rPr lang="en-GB" sz="1400" baseline="0" dirty="0"/>
                        <a:t> clear</a:t>
                      </a:r>
                      <a:endParaRPr lang="en-GB" sz="1400" dirty="0"/>
                    </a:p>
                  </a:txBody>
                  <a:tcPr anchor="ctr">
                    <a:solidFill>
                      <a:srgbClr val="19A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754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P4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 incident (clean)</a:t>
                      </a:r>
                    </a:p>
                  </a:txBody>
                  <a:tcPr anchor="ctr">
                    <a:solidFill>
                      <a:srgbClr val="FFFD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 agree (agreed)</a:t>
                      </a:r>
                    </a:p>
                  </a:txBody>
                  <a:tcPr anchor="ctr">
                    <a:solidFill>
                      <a:srgbClr val="19A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C82B31AC-B693-E645-BC33-1A08B7FDB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563" y="312827"/>
            <a:ext cx="2565470" cy="19747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ABAD49-AEBF-024E-B865-B59DD16AE867}"/>
              </a:ext>
            </a:extLst>
          </p:cNvPr>
          <p:cNvSpPr txBox="1"/>
          <p:nvPr/>
        </p:nvSpPr>
        <p:spPr>
          <a:xfrm>
            <a:off x="479502" y="1192019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Incident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4565C-EC3F-0C4F-AEC1-A1280E0B84DA}"/>
              </a:ext>
            </a:extLst>
          </p:cNvPr>
          <p:cNvSpPr txBox="1"/>
          <p:nvPr/>
        </p:nvSpPr>
        <p:spPr>
          <a:xfrm>
            <a:off x="479502" y="4074802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Umpire </a:t>
            </a:r>
          </a:p>
          <a:p>
            <a:pPr algn="ctr"/>
            <a:r>
              <a:rPr lang="en-GB" b="1" i="1" dirty="0"/>
              <a:t>dialogue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F8D35B3-D96C-694E-81A9-5C2585047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239" y="312827"/>
            <a:ext cx="2565470" cy="19747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8256ECD-04AA-8744-BFBD-C66A9B0A1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682271"/>
              </p:ext>
            </p:extLst>
          </p:nvPr>
        </p:nvGraphicFramePr>
        <p:xfrm>
          <a:off x="5225239" y="2572217"/>
          <a:ext cx="2561159" cy="3733281"/>
        </p:xfrm>
        <a:graphic>
          <a:graphicData uri="http://schemas.openxmlformats.org/drawingml/2006/table">
            <a:tbl>
              <a:tblPr firstRow="1" bandCol="1">
                <a:tableStyleId>{FABFCF23-3B69-468F-B69F-88F6DE6A72F2}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8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023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Blue</a:t>
                      </a:r>
                    </a:p>
                  </a:txBody>
                  <a:tcPr anchor="ctr">
                    <a:solidFill>
                      <a:srgbClr val="19A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Yellow</a:t>
                      </a:r>
                    </a:p>
                  </a:txBody>
                  <a:tcPr anchor="ctr">
                    <a:solidFill>
                      <a:srgbClr val="FFF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69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P1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arrow" panose="020B0606020202030204" pitchFamily="34" charset="0"/>
                        </a:rPr>
                        <a:t>I’m Blue. Starboard right. </a:t>
                      </a:r>
                    </a:p>
                    <a:p>
                      <a:r>
                        <a:rPr lang="en-GB" sz="1400" dirty="0">
                          <a:latin typeface="Arial Narrow" panose="020B0606020202030204" pitchFamily="34" charset="0"/>
                        </a:rPr>
                        <a:t>Holding.</a:t>
                      </a:r>
                    </a:p>
                  </a:txBody>
                  <a:tcPr anchor="ctr">
                    <a:solidFill>
                      <a:srgbClr val="19A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arrow" panose="020B0606020202030204" pitchFamily="34" charset="0"/>
                        </a:rPr>
                        <a:t>I’m Yellow. Port give. Keeping clear</a:t>
                      </a:r>
                    </a:p>
                  </a:txBody>
                  <a:tcPr anchor="ctr">
                    <a:solidFill>
                      <a:srgbClr val="FFF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754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P2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Holding</a:t>
                      </a:r>
                    </a:p>
                  </a:txBody>
                  <a:tcPr anchor="ctr">
                    <a:solidFill>
                      <a:srgbClr val="19A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Not crossing</a:t>
                      </a:r>
                    </a:p>
                  </a:txBody>
                  <a:tcPr anchor="ctr">
                    <a:solidFill>
                      <a:srgbClr val="FFF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54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P3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Changing</a:t>
                      </a:r>
                    </a:p>
                  </a:txBody>
                  <a:tcPr anchor="ctr">
                    <a:solidFill>
                      <a:srgbClr val="19A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Not keeping clear</a:t>
                      </a:r>
                    </a:p>
                  </a:txBody>
                  <a:tcPr anchor="ctr">
                    <a:solidFill>
                      <a:srgbClr val="FFF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754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P4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Penalty Yellow</a:t>
                      </a:r>
                    </a:p>
                  </a:txBody>
                  <a:tcPr anchor="ctr">
                    <a:solidFill>
                      <a:srgbClr val="19A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 agree, penalty Yellow</a:t>
                      </a:r>
                    </a:p>
                  </a:txBody>
                  <a:tcPr anchor="ctr">
                    <a:solidFill>
                      <a:srgbClr val="FFF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Picture 2">
            <a:extLst>
              <a:ext uri="{FF2B5EF4-FFF2-40B4-BE49-F238E27FC236}">
                <a16:creationId xmlns:a16="http://schemas.microsoft.com/office/drawing/2014/main" id="{4BABF527-3E0E-CB46-8FF3-A8BCD4969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"/>
          <a:stretch/>
        </p:blipFill>
        <p:spPr bwMode="auto">
          <a:xfrm>
            <a:off x="8559609" y="312827"/>
            <a:ext cx="2841655" cy="277395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B5A3586-7A02-EC49-AE6C-69774E5EC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874935"/>
              </p:ext>
            </p:extLst>
          </p:nvPr>
        </p:nvGraphicFramePr>
        <p:xfrm>
          <a:off x="8143047" y="3371838"/>
          <a:ext cx="3866816" cy="3025794"/>
        </p:xfrm>
        <a:graphic>
          <a:graphicData uri="http://schemas.openxmlformats.org/drawingml/2006/table">
            <a:tbl>
              <a:tblPr firstRow="1" bandCol="1">
                <a:tableStyleId>{FABFCF23-3B69-468F-B69F-88F6DE6A72F2}</a:tableStyleId>
              </a:tblPr>
              <a:tblGrid>
                <a:gridCol w="793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7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075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Yellow</a:t>
                      </a:r>
                    </a:p>
                  </a:txBody>
                  <a:tcPr anchor="ctr">
                    <a:solidFill>
                      <a:srgbClr val="FFFD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Blue</a:t>
                      </a:r>
                    </a:p>
                  </a:txBody>
                  <a:tcPr anchor="ctr">
                    <a:solidFill>
                      <a:srgbClr val="19A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27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P1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arrow" panose="020B0606020202030204" pitchFamily="34" charset="0"/>
                        </a:rPr>
                        <a:t>I’m Yellow. Port give. Keeping clear. Zone</a:t>
                      </a:r>
                    </a:p>
                  </a:txBody>
                  <a:tcPr anchor="ctr">
                    <a:solidFill>
                      <a:srgbClr val="FFFD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Narrow" panose="020B0606020202030204" pitchFamily="34" charset="0"/>
                        </a:rPr>
                        <a:t>Blue, starboard right. Holding. Must give you mark-room</a:t>
                      </a:r>
                    </a:p>
                  </a:txBody>
                  <a:tcPr anchor="ctr">
                    <a:solidFill>
                      <a:srgbClr val="19A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49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P2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Wide/not in mark-room</a:t>
                      </a:r>
                    </a:p>
                    <a:p>
                      <a:r>
                        <a:rPr lang="en-GB" sz="1400" dirty="0"/>
                        <a:t>Keeping clear</a:t>
                      </a:r>
                    </a:p>
                  </a:txBody>
                  <a:tcPr anchor="ctr">
                    <a:solidFill>
                      <a:srgbClr val="FFFD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Holding</a:t>
                      </a:r>
                    </a:p>
                  </a:txBody>
                  <a:tcPr anchor="ctr">
                    <a:solidFill>
                      <a:srgbClr val="19A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49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P3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Wide</a:t>
                      </a:r>
                    </a:p>
                  </a:txBody>
                  <a:tcPr anchor="ctr">
                    <a:solidFill>
                      <a:srgbClr val="FFFD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Had to avoid you</a:t>
                      </a:r>
                    </a:p>
                  </a:txBody>
                  <a:tcPr anchor="ctr">
                    <a:solidFill>
                      <a:srgbClr val="19A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49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P4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Penalty Yellow</a:t>
                      </a:r>
                    </a:p>
                  </a:txBody>
                  <a:tcPr anchor="ctr">
                    <a:solidFill>
                      <a:srgbClr val="FFFD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 agree, penalty Yellow</a:t>
                      </a:r>
                    </a:p>
                  </a:txBody>
                  <a:tcPr anchor="ctr">
                    <a:solidFill>
                      <a:srgbClr val="19A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4B3637B-C0E7-B546-AD8F-54179A3747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80700" y="6447295"/>
            <a:ext cx="4114800" cy="190572"/>
          </a:xfrm>
        </p:spPr>
        <p:txBody>
          <a:bodyPr/>
          <a:lstStyle/>
          <a:p>
            <a:r>
              <a:rPr lang="en-US" dirty="0"/>
              <a:t>World Sailing Medal Race Umpire Guide</a:t>
            </a:r>
          </a:p>
        </p:txBody>
      </p:sp>
    </p:spTree>
    <p:extLst>
      <p:ext uri="{BB962C8B-B14F-4D97-AF65-F5344CB8AC3E}">
        <p14:creationId xmlns:p14="http://schemas.microsoft.com/office/powerpoint/2010/main" val="2524002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73D2874-BCF1-0644-BC16-AB0A670E8E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996241"/>
              </p:ext>
            </p:extLst>
          </p:nvPr>
        </p:nvGraphicFramePr>
        <p:xfrm>
          <a:off x="719885" y="220133"/>
          <a:ext cx="10431334" cy="581954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07407">
                  <a:extLst>
                    <a:ext uri="{9D8B030D-6E8A-4147-A177-3AD203B41FA5}">
                      <a16:colId xmlns:a16="http://schemas.microsoft.com/office/drawing/2014/main" val="3154600115"/>
                    </a:ext>
                  </a:extLst>
                </a:gridCol>
                <a:gridCol w="3574165">
                  <a:extLst>
                    <a:ext uri="{9D8B030D-6E8A-4147-A177-3AD203B41FA5}">
                      <a16:colId xmlns:a16="http://schemas.microsoft.com/office/drawing/2014/main" val="602276845"/>
                    </a:ext>
                  </a:extLst>
                </a:gridCol>
                <a:gridCol w="3249762">
                  <a:extLst>
                    <a:ext uri="{9D8B030D-6E8A-4147-A177-3AD203B41FA5}">
                      <a16:colId xmlns:a16="http://schemas.microsoft.com/office/drawing/2014/main" val="3113720019"/>
                    </a:ext>
                  </a:extLst>
                </a:gridCol>
              </a:tblGrid>
              <a:tr h="321048"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GB" sz="1800" b="1" u="sng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Rights &amp; </a:t>
                      </a:r>
                      <a:r>
                        <a:rPr lang="en-GB" sz="1800" b="1" u="sng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Reasons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GB" sz="1800" b="1" u="sng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Actions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GB" sz="1800" b="1" u="sng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Protests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17298"/>
                  </a:ext>
                </a:extLst>
              </a:tr>
              <a:tr h="513550"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GB" sz="1800" b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Right ; Keep Clear </a:t>
                      </a:r>
                      <a:r>
                        <a:rPr lang="en-GB" sz="1800" b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(Give)</a:t>
                      </a:r>
                      <a:r>
                        <a:rPr lang="en-GB" sz="1800" b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 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GB" sz="1800" b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Holding; Changing</a:t>
                      </a:r>
                      <a:r>
                        <a:rPr lang="en-GB" sz="180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800" b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Luffing ,Bearing away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Protest hail; Flag on X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831947"/>
                  </a:ext>
                </a:extLst>
              </a:tr>
              <a:tr h="321048"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GB" sz="1800" b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Port; Starboard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GB" sz="1800" b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(Not) Keeping clear; Avoiding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incident </a:t>
                      </a:r>
                      <a:r>
                        <a:rPr lang="en-GB" sz="180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(no issue; clean)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591616"/>
                  </a:ext>
                </a:extLst>
              </a:tr>
              <a:tr h="321048"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GB" sz="1800" b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Windward; Leeward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GB" sz="1800" b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Reacted immediately / late; 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Incident closed </a:t>
                      </a:r>
                      <a:r>
                        <a:rPr lang="en-GB" sz="180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(no protest)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458525"/>
                  </a:ext>
                </a:extLst>
              </a:tr>
              <a:tr h="321048"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GB" sz="1800" b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Overlapped; Clear </a:t>
                      </a:r>
                      <a:r>
                        <a:rPr lang="en-GB" sz="1800" b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(+ Ahead; Astern</a:t>
                      </a:r>
                      <a:r>
                        <a:rPr lang="en-GB" sz="1800" b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);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GB" sz="1800" b="1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Doing all I can / can do more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GB" sz="1800" b="1" u="sng" kern="1200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Decisions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414085"/>
                  </a:ext>
                </a:extLst>
              </a:tr>
              <a:tr h="321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Tacking </a:t>
                      </a:r>
                      <a:r>
                        <a:rPr lang="en-GB" sz="1800" b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(+Ahead ;Astern / Port-side</a:t>
                      </a:r>
                      <a:r>
                        <a:rPr lang="en-GB" sz="1800" b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GB" sz="1800" b="1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Luffing; Tacking; Done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Incomplete/ late protest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676137"/>
                  </a:ext>
                </a:extLst>
              </a:tr>
              <a:tr h="5135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Returning ; Taking Penalty ; Backing –moving astern/sideways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Dipping (or Ducking)/Passing to leeward; </a:t>
                      </a:r>
                      <a:r>
                        <a:rPr lang="en-GB" sz="180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Crossing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 you agree?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 agree / disagree / didn’t see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53657"/>
                  </a:ext>
                </a:extLst>
              </a:tr>
              <a:tr h="5135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u="sng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Obligations &amp; Opportunities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(Not) (Above) Proper course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Penalty (</a:t>
                      </a:r>
                      <a:r>
                        <a:rPr lang="en-GB" sz="180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on)</a:t>
                      </a:r>
                      <a:r>
                        <a:rPr lang="en-GB" sz="1800" b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X </a:t>
                      </a:r>
                      <a:r>
                        <a:rPr lang="en-GB" sz="1800" b="0" i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(+ the breach of the rule</a:t>
                      </a:r>
                      <a:r>
                        <a:rPr lang="en-GB" sz="1800" b="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GB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944813"/>
                  </a:ext>
                </a:extLst>
              </a:tr>
              <a:tr h="321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(Negative) Luffing rights; Seventeen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Tacked in zone; </a:t>
                      </a:r>
                      <a:r>
                        <a:rPr lang="en-GB" sz="180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Fetching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GB" sz="1800" b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I/ you gained an advantage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627435"/>
                  </a:ext>
                </a:extLst>
              </a:tr>
              <a:tr h="321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Zone (+</a:t>
                      </a:r>
                      <a:r>
                        <a:rPr lang="en-GB" sz="1800" b="1" dirty="0" err="1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Overlapped;Clear</a:t>
                      </a:r>
                      <a:r>
                        <a:rPr lang="en-GB" sz="1800" b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 corridor (mark-room) / Wide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GB" sz="180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800" b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Sportsmanship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847363"/>
                  </a:ext>
                </a:extLst>
              </a:tr>
              <a:tr h="321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 have / must give (mark-)room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Pumping; Rocking; Sculling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Deliberate breach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047022"/>
                  </a:ext>
                </a:extLst>
              </a:tr>
              <a:tr h="321048"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My /your mark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Hail</a:t>
                      </a:r>
                      <a:r>
                        <a:rPr lang="en-GB" sz="180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(for room to tack); </a:t>
                      </a:r>
                      <a:r>
                        <a:rPr lang="en-GB" sz="1800" b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Responding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u="sng" kern="1200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Decision Signal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194582"/>
                  </a:ext>
                </a:extLst>
              </a:tr>
              <a:tr h="321048"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GB" sz="180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It’s on me / I may… / my option is…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Tacking / you tack / late</a:t>
                      </a:r>
                      <a:r>
                        <a:rPr lang="en-GB" sz="180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(rule 20)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Green</a:t>
                      </a:r>
                      <a:endParaRPr lang="en-GB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061413"/>
                  </a:ext>
                </a:extLst>
              </a:tr>
              <a:tr h="321048"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GB" sz="180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(Approaching an; at the) </a:t>
                      </a:r>
                      <a:r>
                        <a:rPr lang="en-GB" sz="1800" b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Obstruction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 off; mark-room given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Red on X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190331"/>
                  </a:ext>
                </a:extLst>
              </a:tr>
              <a:tr h="321048"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GB" sz="1800" b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I/you may hail </a:t>
                      </a:r>
                      <a:r>
                        <a:rPr lang="en-GB" sz="180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 x </a:t>
                      </a:r>
                      <a:r>
                        <a:rPr lang="en-GB" sz="1800" dirty="0" err="1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boatlengths</a:t>
                      </a:r>
                      <a:r>
                        <a:rPr lang="en-GB" sz="180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; </a:t>
                      </a:r>
                      <a:r>
                        <a:rPr lang="en-GB" sz="1800" b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 on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Close-hauled; Approaching to start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" panose="020B0604020202020204" pitchFamily="34" charset="0"/>
                        </a:rPr>
                        <a:t>Black </a:t>
                      </a:r>
                      <a:r>
                        <a:rPr lang="de-DE" sz="1800" b="1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" panose="020B0604020202020204" pitchFamily="34" charset="0"/>
                        </a:rPr>
                        <a:t>Flag</a:t>
                      </a:r>
                      <a: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" panose="020B0604020202020204" pitchFamily="34" charset="0"/>
                        </a:rPr>
                        <a:t> on Y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888989"/>
                  </a:ext>
                </a:extLst>
              </a:tr>
              <a:tr h="321048"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en-GB" sz="180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Different leg; Interfering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Contact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Started on port / starboard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426901"/>
                  </a:ext>
                </a:extLst>
              </a:tr>
            </a:tbl>
          </a:graphicData>
        </a:graphic>
      </p:graphicFrame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AEC808F-909E-A940-80A0-72B83629B4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80700" y="6447295"/>
            <a:ext cx="4114800" cy="190572"/>
          </a:xfrm>
        </p:spPr>
        <p:txBody>
          <a:bodyPr/>
          <a:lstStyle/>
          <a:p>
            <a:r>
              <a:rPr lang="en-US" dirty="0"/>
              <a:t>World Sailing Medal Race Umpire Guide</a:t>
            </a:r>
          </a:p>
        </p:txBody>
      </p:sp>
    </p:spTree>
    <p:extLst>
      <p:ext uri="{BB962C8B-B14F-4D97-AF65-F5344CB8AC3E}">
        <p14:creationId xmlns:p14="http://schemas.microsoft.com/office/powerpoint/2010/main" val="2223103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1635ECC-DD93-5F47-BD59-BF5454B1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10" y="340547"/>
            <a:ext cx="10252776" cy="688000"/>
          </a:xfrm>
        </p:spPr>
        <p:txBody>
          <a:bodyPr/>
          <a:lstStyle/>
          <a:p>
            <a:r>
              <a:rPr lang="en-GB" dirty="0"/>
              <a:t>5) Umpire Mechanics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51A7AD-1C01-4F4B-8CF9-F41B27A19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610" y="914993"/>
            <a:ext cx="10276840" cy="647700"/>
          </a:xfrm>
        </p:spPr>
        <p:txBody>
          <a:bodyPr/>
          <a:lstStyle/>
          <a:p>
            <a:r>
              <a:rPr lang="en-GB" dirty="0"/>
              <a:t>Protest procedure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F044BF1-9F24-4D4E-854C-C7EF77B097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6565232"/>
              </p:ext>
            </p:extLst>
          </p:nvPr>
        </p:nvGraphicFramePr>
        <p:xfrm>
          <a:off x="137483" y="1562693"/>
          <a:ext cx="11917034" cy="3021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D:\Andrus\1Purjetamine\Seminarid\Joonised\Joonised PP jaoks\Red flag.png">
            <a:extLst>
              <a:ext uri="{FF2B5EF4-FFF2-40B4-BE49-F238E27FC236}">
                <a16:creationId xmlns:a16="http://schemas.microsoft.com/office/drawing/2014/main" id="{214845F9-1D2A-D34D-B593-33003A4F1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3406" y="3585118"/>
            <a:ext cx="888258" cy="54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39099C3D-50D5-2648-BDDF-C2621299AEA9}"/>
              </a:ext>
            </a:extLst>
          </p:cNvPr>
          <p:cNvSpPr txBox="1">
            <a:spLocks/>
          </p:cNvSpPr>
          <p:nvPr/>
        </p:nvSpPr>
        <p:spPr>
          <a:xfrm>
            <a:off x="173244" y="4615675"/>
            <a:ext cx="10276840" cy="6477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1" i="0" kern="1200">
                <a:solidFill>
                  <a:srgbClr val="28B6D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Umpire Signals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C948160E-3DE2-494A-8B31-236C26AB3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1686" y="4608367"/>
            <a:ext cx="888528" cy="54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460E42-038E-734B-963B-A181309BD578}"/>
              </a:ext>
            </a:extLst>
          </p:cNvPr>
          <p:cNvSpPr txBox="1"/>
          <p:nvPr/>
        </p:nvSpPr>
        <p:spPr>
          <a:xfrm>
            <a:off x="2526035" y="5398500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Sound signal +</a:t>
            </a:r>
          </a:p>
        </p:txBody>
      </p:sp>
      <p:pic>
        <p:nvPicPr>
          <p:cNvPr id="14" name="Picture 4" descr="D:\Andrus\1Purjetamine\Seminarid\Joonised\Joonised PP jaoks\Red flag.png">
            <a:extLst>
              <a:ext uri="{FF2B5EF4-FFF2-40B4-BE49-F238E27FC236}">
                <a16:creationId xmlns:a16="http://schemas.microsoft.com/office/drawing/2014/main" id="{C28888BC-4287-9444-88BB-A85DC135E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1956" y="5279296"/>
            <a:ext cx="888258" cy="54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Andrus\1Purjetamine\Seminarid\Joonised\Joonised PP jaoks\Black.png">
            <a:extLst>
              <a:ext uri="{FF2B5EF4-FFF2-40B4-BE49-F238E27FC236}">
                <a16:creationId xmlns:a16="http://schemas.microsoft.com/office/drawing/2014/main" id="{DEDE94C4-5FE6-E14A-B71C-A02D56CF1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1686" y="5966046"/>
            <a:ext cx="888258" cy="58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9120160-CC9C-5D48-9B61-DAEFBF518C34}"/>
              </a:ext>
            </a:extLst>
          </p:cNvPr>
          <p:cNvSpPr txBox="1"/>
          <p:nvPr/>
        </p:nvSpPr>
        <p:spPr>
          <a:xfrm>
            <a:off x="5680050" y="470901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 penalty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3BE1E2-05B6-D742-963B-3EE34E4C30A4}"/>
              </a:ext>
            </a:extLst>
          </p:cNvPr>
          <p:cNvSpPr txBox="1"/>
          <p:nvPr/>
        </p:nvSpPr>
        <p:spPr>
          <a:xfrm>
            <a:off x="5739526" y="5334452"/>
            <a:ext cx="553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(One-turn) penalty	(Hail sail number of boat)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119336-724B-B542-9ACA-B304B9CAF115}"/>
              </a:ext>
            </a:extLst>
          </p:cNvPr>
          <p:cNvSpPr txBox="1"/>
          <p:nvPr/>
        </p:nvSpPr>
        <p:spPr>
          <a:xfrm>
            <a:off x="5739525" y="6003762"/>
            <a:ext cx="553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Disqualified		(Hail sail number of boat)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C34820EE-09E3-2843-A77A-7EE121B892DF}"/>
              </a:ext>
            </a:extLst>
          </p:cNvPr>
          <p:cNvSpPr/>
          <p:nvPr/>
        </p:nvSpPr>
        <p:spPr>
          <a:xfrm>
            <a:off x="4362484" y="4652245"/>
            <a:ext cx="182048" cy="1872857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C5480766-442B-6E46-8277-454D68A0F0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80700" y="6447295"/>
            <a:ext cx="4114800" cy="190572"/>
          </a:xfrm>
        </p:spPr>
        <p:txBody>
          <a:bodyPr/>
          <a:lstStyle/>
          <a:p>
            <a:r>
              <a:rPr lang="en-US" dirty="0"/>
              <a:t>World Sailing Medal Race Umpire Guide</a:t>
            </a:r>
          </a:p>
        </p:txBody>
      </p:sp>
    </p:spTree>
    <p:extLst>
      <p:ext uri="{BB962C8B-B14F-4D97-AF65-F5344CB8AC3E}">
        <p14:creationId xmlns:p14="http://schemas.microsoft.com/office/powerpoint/2010/main" val="2138192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51A7AD-1C01-4F4B-8CF9-F41B27A19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0098" y="268222"/>
            <a:ext cx="10276840" cy="647700"/>
          </a:xfrm>
        </p:spPr>
        <p:txBody>
          <a:bodyPr/>
          <a:lstStyle/>
          <a:p>
            <a:r>
              <a:rPr lang="en-GB" dirty="0"/>
              <a:t>Signalling decisions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831665-F9D7-DF4E-8F40-7B69AF7440C6}"/>
              </a:ext>
            </a:extLst>
          </p:cNvPr>
          <p:cNvSpPr txBox="1"/>
          <p:nvPr/>
        </p:nvSpPr>
        <p:spPr>
          <a:xfrm>
            <a:off x="401443" y="940572"/>
            <a:ext cx="66461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Give boats time to take penalty voluntarily</a:t>
            </a:r>
            <a:r>
              <a:rPr lang="en-GB" b="1" dirty="0"/>
              <a:t> (few seconds max)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Hold flag up to make sure sailors/media can see clearly.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Blow whistle – if red/black, point at boat and hail sail no.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An incorrect signal cannot be corrected </a:t>
            </a:r>
            <a:r>
              <a:rPr lang="en-US" dirty="0"/>
              <a:t>(pick up flag by cloth and confirm flag with co-umpire)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If protest invalid (no hail, no flag) it is appropriate to display green &amp; white to close the incident.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pic>
        <p:nvPicPr>
          <p:cNvPr id="7" name="Picture 6" descr="C:\Users\chris\Dropbox\Irish Sailing Umpire Materials\Reference Materials\Pics\2015 ISAF TRWC Umpire Team\IMG_9747.jpg">
            <a:extLst>
              <a:ext uri="{FF2B5EF4-FFF2-40B4-BE49-F238E27FC236}">
                <a16:creationId xmlns:a16="http://schemas.microsoft.com/office/drawing/2014/main" id="{9FFD8731-491B-DC42-971A-004E211BFDE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916" y="796172"/>
            <a:ext cx="4438186" cy="3259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C2BF87E-2677-C441-9DE7-67A736DE3F7B}"/>
              </a:ext>
            </a:extLst>
          </p:cNvPr>
          <p:cNvSpPr/>
          <p:nvPr/>
        </p:nvSpPr>
        <p:spPr>
          <a:xfrm>
            <a:off x="2719087" y="4624892"/>
            <a:ext cx="2932771" cy="568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Umpires disagree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9F2205-F4DB-4B4D-9A49-CAC8572071BE}"/>
              </a:ext>
            </a:extLst>
          </p:cNvPr>
          <p:cNvSpPr/>
          <p:nvPr/>
        </p:nvSpPr>
        <p:spPr>
          <a:xfrm>
            <a:off x="2719086" y="5272592"/>
            <a:ext cx="2932771" cy="568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Insufficient facts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DC5077-0624-1C45-99E9-C6DF927B166A}"/>
              </a:ext>
            </a:extLst>
          </p:cNvPr>
          <p:cNvSpPr/>
          <p:nvPr/>
        </p:nvSpPr>
        <p:spPr>
          <a:xfrm>
            <a:off x="2719085" y="5920292"/>
            <a:ext cx="2932771" cy="568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Protest invalid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008A4E2B-AE39-9B4A-A20B-A7BB07FFA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9649" y="4872931"/>
            <a:ext cx="1966235" cy="119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2755CC-10A7-B144-9640-D2F5D4119312}"/>
              </a:ext>
            </a:extLst>
          </p:cNvPr>
          <p:cNvSpPr txBox="1"/>
          <p:nvPr/>
        </p:nvSpPr>
        <p:spPr>
          <a:xfrm>
            <a:off x="8568952" y="527259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 penalty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F559D6A5-5802-B24B-BCF5-724C85635AAF}"/>
              </a:ext>
            </a:extLst>
          </p:cNvPr>
          <p:cNvSpPr/>
          <p:nvPr/>
        </p:nvSpPr>
        <p:spPr>
          <a:xfrm>
            <a:off x="5861824" y="4624892"/>
            <a:ext cx="468351" cy="1806268"/>
          </a:xfrm>
          <a:prstGeom prst="rightBrace">
            <a:avLst>
              <a:gd name="adj1" fmla="val 8333"/>
              <a:gd name="adj2" fmla="val 5220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C022DC0-0F6D-AF43-B523-8932B5FABB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80700" y="6447295"/>
            <a:ext cx="4114800" cy="190572"/>
          </a:xfrm>
        </p:spPr>
        <p:txBody>
          <a:bodyPr/>
          <a:lstStyle/>
          <a:p>
            <a:r>
              <a:rPr lang="en-US" dirty="0"/>
              <a:t>World Sailing Medal Race Umpire Guide</a:t>
            </a:r>
          </a:p>
        </p:txBody>
      </p:sp>
    </p:spTree>
    <p:extLst>
      <p:ext uri="{BB962C8B-B14F-4D97-AF65-F5344CB8AC3E}">
        <p14:creationId xmlns:p14="http://schemas.microsoft.com/office/powerpoint/2010/main" val="388032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51A7AD-1C01-4F4B-8CF9-F41B27A19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0098" y="268222"/>
            <a:ext cx="10276840" cy="647700"/>
          </a:xfrm>
        </p:spPr>
        <p:txBody>
          <a:bodyPr/>
          <a:lstStyle/>
          <a:p>
            <a:r>
              <a:rPr lang="en-GB" dirty="0"/>
              <a:t>Media call procedure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831665-F9D7-DF4E-8F40-7B69AF7440C6}"/>
              </a:ext>
            </a:extLst>
          </p:cNvPr>
          <p:cNvSpPr txBox="1"/>
          <p:nvPr/>
        </p:nvSpPr>
        <p:spPr>
          <a:xfrm>
            <a:off x="401443" y="915922"/>
            <a:ext cx="1132964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Media should be informed of the reasons for any penalties (especially if umpire initiated)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Media will only be interested in green/white flags if the incident was very important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On the umpire channel:</a:t>
            </a:r>
          </a:p>
          <a:p>
            <a:pPr lvl="2" algn="ctr">
              <a:spcAft>
                <a:spcPts val="1200"/>
              </a:spcAft>
            </a:pPr>
            <a:r>
              <a:rPr lang="en-US" sz="2000" b="1" dirty="0">
                <a:solidFill>
                  <a:srgbClr val="D80D86"/>
                </a:solidFill>
              </a:rPr>
              <a:t>“Media, media, media! Standby for media call”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Wait for a few seconds (no need for response) and call again</a:t>
            </a:r>
          </a:p>
          <a:p>
            <a:pPr algn="ctr">
              <a:spcAft>
                <a:spcPts val="1200"/>
              </a:spcAft>
            </a:pPr>
            <a:r>
              <a:rPr lang="en-US" sz="2000" b="1" dirty="0">
                <a:solidFill>
                  <a:srgbClr val="D80D86"/>
                </a:solidFill>
              </a:rPr>
              <a:t>	”Media call. Penalty MNA XXX for [short description of rule breach]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Avoid using rule numbers</a:t>
            </a:r>
            <a:endParaRPr lang="en-US" sz="2000" dirty="0"/>
          </a:p>
          <a:p>
            <a:pPr>
              <a:spcAft>
                <a:spcPts val="1200"/>
              </a:spcAft>
            </a:pPr>
            <a:endParaRPr lang="en-US" sz="2000" dirty="0"/>
          </a:p>
          <a:p>
            <a:pPr>
              <a:spcAft>
                <a:spcPts val="1200"/>
              </a:spcAft>
            </a:pPr>
            <a:r>
              <a:rPr lang="en-US" sz="2000" dirty="0"/>
              <a:t>Example:</a:t>
            </a:r>
          </a:p>
          <a:p>
            <a:pPr algn="ctr">
              <a:spcAft>
                <a:spcPts val="1200"/>
              </a:spcAft>
            </a:pPr>
            <a:r>
              <a:rPr lang="en-US" sz="2000" b="1" dirty="0">
                <a:solidFill>
                  <a:srgbClr val="D80D86"/>
                </a:solidFill>
              </a:rPr>
              <a:t>	”Media call, penalty GBR 142 for not giving enough mark-room to GER 196”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41EBD35-CE54-FF46-AFD2-65BA487995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80700" y="6447295"/>
            <a:ext cx="4114800" cy="190572"/>
          </a:xfrm>
        </p:spPr>
        <p:txBody>
          <a:bodyPr/>
          <a:lstStyle/>
          <a:p>
            <a:r>
              <a:rPr lang="en-US" dirty="0"/>
              <a:t>World Sailing Medal Race Umpire Guide</a:t>
            </a:r>
          </a:p>
        </p:txBody>
      </p:sp>
    </p:spTree>
    <p:extLst>
      <p:ext uri="{BB962C8B-B14F-4D97-AF65-F5344CB8AC3E}">
        <p14:creationId xmlns:p14="http://schemas.microsoft.com/office/powerpoint/2010/main" val="816020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51A7AD-1C01-4F4B-8CF9-F41B27A19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0098" y="268222"/>
            <a:ext cx="10276840" cy="647700"/>
          </a:xfrm>
        </p:spPr>
        <p:txBody>
          <a:bodyPr/>
          <a:lstStyle/>
          <a:p>
            <a:r>
              <a:rPr lang="en-GB" dirty="0"/>
              <a:t>Incidents with multiple boats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831665-F9D7-DF4E-8F40-7B69AF7440C6}"/>
              </a:ext>
            </a:extLst>
          </p:cNvPr>
          <p:cNvSpPr txBox="1"/>
          <p:nvPr/>
        </p:nvSpPr>
        <p:spPr>
          <a:xfrm>
            <a:off x="401443" y="915922"/>
            <a:ext cx="110954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i="1" dirty="0"/>
              <a:t>A boat involved in the incident may acknowledge breaking a rule by taking a One-Turn Penalty in accordance with rule 44.2. An umpire may penalize any boat that broke a rule and was not exonerated, unless the boat took a voluntary penalty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 </a:t>
            </a:r>
            <a:r>
              <a:rPr lang="en-US" b="1" dirty="0"/>
              <a:t>If a boat is </a:t>
            </a:r>
            <a:r>
              <a:rPr lang="en-US" b="1" u="sng" dirty="0"/>
              <a:t>compelled</a:t>
            </a:r>
            <a:r>
              <a:rPr lang="en-US" b="1" dirty="0"/>
              <a:t> to break a rule as a result of another boat breaking a rule, the umpires exonerate her under RRS 43. There is no requirement for there to be a protest.</a:t>
            </a:r>
            <a:endParaRPr lang="en-GB" b="1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54398B-7CF0-0547-AC90-37AC0372E0B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25688" r="36253"/>
          <a:stretch/>
        </p:blipFill>
        <p:spPr bwMode="auto">
          <a:xfrm>
            <a:off x="594669" y="3008803"/>
            <a:ext cx="3163292" cy="23959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D1E1D3-48DA-2543-BA42-F47964DCF0A7}"/>
              </a:ext>
            </a:extLst>
          </p:cNvPr>
          <p:cNvSpPr txBox="1"/>
          <p:nvPr/>
        </p:nvSpPr>
        <p:spPr>
          <a:xfrm>
            <a:off x="4408448" y="3048979"/>
            <a:ext cx="697322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dirty="0"/>
              <a:t>Blue fails to give Yellow sufficient mark-room, and Yellow is compelled to hit the mark.</a:t>
            </a:r>
          </a:p>
          <a:p>
            <a:pPr algn="just">
              <a:spcAft>
                <a:spcPts val="1200"/>
              </a:spcAft>
            </a:pPr>
            <a:r>
              <a:rPr lang="en-GB" b="1" i="1" dirty="0"/>
              <a:t>If valid protest – penalise Blue</a:t>
            </a:r>
          </a:p>
          <a:p>
            <a:pPr algn="just">
              <a:spcAft>
                <a:spcPts val="1200"/>
              </a:spcAft>
            </a:pPr>
            <a:r>
              <a:rPr lang="en-GB" b="1" i="1" dirty="0"/>
              <a:t>If no valid protest – make no signal (exonerate Yellow)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9449B27-C59E-F94B-9495-DEC83BC2D6E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80700" y="6447295"/>
            <a:ext cx="4114800" cy="190572"/>
          </a:xfrm>
        </p:spPr>
        <p:txBody>
          <a:bodyPr/>
          <a:lstStyle/>
          <a:p>
            <a:r>
              <a:rPr lang="en-US" dirty="0"/>
              <a:t>World Sailing Medal Race Umpire Guide</a:t>
            </a:r>
          </a:p>
        </p:txBody>
      </p:sp>
    </p:spTree>
    <p:extLst>
      <p:ext uri="{BB962C8B-B14F-4D97-AF65-F5344CB8AC3E}">
        <p14:creationId xmlns:p14="http://schemas.microsoft.com/office/powerpoint/2010/main" val="2832593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80D51-3EE8-A145-A345-C247B09B4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42" y="307205"/>
            <a:ext cx="7801800" cy="648000"/>
          </a:xfrm>
        </p:spPr>
        <p:txBody>
          <a:bodyPr>
            <a:normAutofit fontScale="90000"/>
          </a:bodyPr>
          <a:lstStyle/>
          <a:p>
            <a:r>
              <a:rPr lang="en-GB" dirty="0"/>
              <a:t>Contents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76F725-52B1-644D-A76F-EBF4328D8A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324788"/>
            <a:ext cx="7802563" cy="2671762"/>
          </a:xfrm>
        </p:spPr>
        <p:txBody>
          <a:bodyPr/>
          <a:lstStyle/>
          <a:p>
            <a:pPr marL="342900" indent="-342900">
              <a:buFont typeface="+mj-lt"/>
              <a:buAutoNum type="arabicParenR"/>
            </a:pPr>
            <a:r>
              <a:rPr lang="en-GB" dirty="0"/>
              <a:t>The Rules</a:t>
            </a:r>
          </a:p>
          <a:p>
            <a:pPr marL="342900" indent="-342900">
              <a:buFont typeface="+mj-lt"/>
              <a:buAutoNum type="arabicParenR"/>
            </a:pPr>
            <a:r>
              <a:rPr lang="en-GB" dirty="0"/>
              <a:t>Regatta Preparation </a:t>
            </a:r>
          </a:p>
          <a:p>
            <a:pPr marL="342900" indent="-342900">
              <a:buFont typeface="+mj-lt"/>
              <a:buAutoNum type="arabicParenR"/>
            </a:pPr>
            <a:r>
              <a:rPr lang="en-GB" dirty="0"/>
              <a:t>Umpiring Fundamentals</a:t>
            </a:r>
          </a:p>
          <a:p>
            <a:pPr marL="342900" indent="-342900">
              <a:buFont typeface="+mj-lt"/>
              <a:buAutoNum type="arabicParenR"/>
            </a:pPr>
            <a:r>
              <a:rPr lang="en-GB" dirty="0"/>
              <a:t>Communication &amp; Decision Making</a:t>
            </a:r>
          </a:p>
          <a:p>
            <a:pPr marL="342900" indent="-342900">
              <a:buFont typeface="+mj-lt"/>
              <a:buAutoNum type="arabicParenR"/>
            </a:pPr>
            <a:r>
              <a:rPr lang="en-GB" dirty="0"/>
              <a:t>Umpire Mechanics </a:t>
            </a:r>
          </a:p>
          <a:p>
            <a:pPr marL="342900" indent="-342900">
              <a:buFont typeface="+mj-lt"/>
              <a:buAutoNum type="arabicParenR"/>
            </a:pPr>
            <a:r>
              <a:rPr lang="en-GB" dirty="0"/>
              <a:t>Umpire-initiated penalties</a:t>
            </a:r>
          </a:p>
          <a:p>
            <a:pPr marL="342900" indent="-342900">
              <a:buFont typeface="+mj-lt"/>
              <a:buAutoNum type="arabicParenR"/>
            </a:pPr>
            <a:r>
              <a:rPr lang="en-GB" dirty="0"/>
              <a:t>Positioning</a:t>
            </a:r>
          </a:p>
          <a:p>
            <a:pPr marL="342900" indent="-342900">
              <a:buFont typeface="+mj-lt"/>
              <a:buAutoNum type="arabicParenR"/>
            </a:pPr>
            <a:r>
              <a:rPr lang="en-GB" dirty="0"/>
              <a:t>Hearings &amp; Redress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C5646C-94FC-7E40-8A3A-30D86F9CD6CE}"/>
              </a:ext>
            </a:extLst>
          </p:cNvPr>
          <p:cNvSpPr txBox="1"/>
          <p:nvPr/>
        </p:nvSpPr>
        <p:spPr>
          <a:xfrm>
            <a:off x="481360" y="4609882"/>
            <a:ext cx="7705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</a:t>
            </a:r>
            <a:r>
              <a:rPr lang="en-US" dirty="0" err="1"/>
              <a:t>powerpoint</a:t>
            </a:r>
            <a:r>
              <a:rPr lang="en-US" dirty="0"/>
              <a:t> has been prepared as summary guide to the World Sailing Umpired Fleet &amp; Medal Racing Manual. For full details, please refer to this manual.</a:t>
            </a:r>
          </a:p>
        </p:txBody>
      </p:sp>
    </p:spTree>
    <p:extLst>
      <p:ext uri="{BB962C8B-B14F-4D97-AF65-F5344CB8AC3E}">
        <p14:creationId xmlns:p14="http://schemas.microsoft.com/office/powerpoint/2010/main" val="2230158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9B9FA26F-465D-3647-A3E2-B8AC11C7D3A9}"/>
              </a:ext>
            </a:extLst>
          </p:cNvPr>
          <p:cNvSpPr txBox="1">
            <a:spLocks/>
          </p:cNvSpPr>
          <p:nvPr/>
        </p:nvSpPr>
        <p:spPr>
          <a:xfrm>
            <a:off x="260098" y="268222"/>
            <a:ext cx="10276840" cy="6477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1" i="0" kern="1200">
                <a:solidFill>
                  <a:srgbClr val="28B6D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Process for OCS boats*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AF9B6B-CD89-F54D-8F17-2C3C7A747D3E}"/>
              </a:ext>
            </a:extLst>
          </p:cNvPr>
          <p:cNvSpPr txBox="1"/>
          <p:nvPr/>
        </p:nvSpPr>
        <p:spPr>
          <a:xfrm>
            <a:off x="401443" y="915922"/>
            <a:ext cx="6646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pic>
        <p:nvPicPr>
          <p:cNvPr id="2052" name="Picture 4" descr="Improper Course: Olympic Sailing - Day 4 - Video Observations">
            <a:extLst>
              <a:ext uri="{FF2B5EF4-FFF2-40B4-BE49-F238E27FC236}">
                <a16:creationId xmlns:a16="http://schemas.microsoft.com/office/drawing/2014/main" id="{43DF4B37-71E7-DF4C-8F4C-8347C4197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689" y="1059655"/>
            <a:ext cx="4139380" cy="257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4F25607-4CA5-BE4D-8D9D-D7D575866D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67442"/>
              </p:ext>
            </p:extLst>
          </p:nvPr>
        </p:nvGraphicFramePr>
        <p:xfrm>
          <a:off x="401443" y="1059655"/>
          <a:ext cx="6991815" cy="428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845">
                  <a:extLst>
                    <a:ext uri="{9D8B030D-6E8A-4147-A177-3AD203B41FA5}">
                      <a16:colId xmlns:a16="http://schemas.microsoft.com/office/drawing/2014/main" val="3880115474"/>
                    </a:ext>
                  </a:extLst>
                </a:gridCol>
                <a:gridCol w="3056794">
                  <a:extLst>
                    <a:ext uri="{9D8B030D-6E8A-4147-A177-3AD203B41FA5}">
                      <a16:colId xmlns:a16="http://schemas.microsoft.com/office/drawing/2014/main" val="2115960946"/>
                    </a:ext>
                  </a:extLst>
                </a:gridCol>
                <a:gridCol w="3484176">
                  <a:extLst>
                    <a:ext uri="{9D8B030D-6E8A-4147-A177-3AD203B41FA5}">
                      <a16:colId xmlns:a16="http://schemas.microsoft.com/office/drawing/2014/main" val="26560702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Race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Umpires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807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“Clear line” OR ”OCS boats”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00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 mins later, inform umpires</a:t>
                      </a:r>
                    </a:p>
                    <a:p>
                      <a:r>
                        <a:rPr lang="en-GB" sz="1600" dirty="0"/>
                        <a:t>“XXX boats are OCS.</a:t>
                      </a:r>
                    </a:p>
                    <a:p>
                      <a:r>
                        <a:rPr lang="en-GB" sz="1600" dirty="0"/>
                        <a:t>Stand by for numbers”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Chief umpire confirms “XXX boats are OCS”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529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“Flag X-ray for MNA XXX”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Chief umpire confirms ”Flag X-ray for MNA XXX”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21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Umpire boat closest to boat says “Umpire X is ready to display X-ray to MNA XXX”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25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Chief umpire confirms readback correct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062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Umpires display X-ray to MNA 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626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Umpires make media call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4392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0420D90-2D76-7F43-B873-349BCB051E66}"/>
              </a:ext>
            </a:extLst>
          </p:cNvPr>
          <p:cNvSpPr txBox="1"/>
          <p:nvPr/>
        </p:nvSpPr>
        <p:spPr>
          <a:xfrm>
            <a:off x="7940172" y="4348976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*Same process for UFD and BFD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E8613E-120D-C045-906A-2CDC5D765A65}"/>
              </a:ext>
            </a:extLst>
          </p:cNvPr>
          <p:cNvSpPr txBox="1"/>
          <p:nvPr/>
        </p:nvSpPr>
        <p:spPr>
          <a:xfrm>
            <a:off x="1326995" y="5755124"/>
            <a:ext cx="1073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solidFill>
                  <a:srgbClr val="D80D86"/>
                </a:solidFill>
              </a:rPr>
              <a:t>Critical to get this process correct – take care sail number is correct. Any doubt, do not penalise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19C2718-BE85-9C40-A75D-E8D4844B43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80700" y="6447295"/>
            <a:ext cx="4114800" cy="190572"/>
          </a:xfrm>
        </p:spPr>
        <p:txBody>
          <a:bodyPr/>
          <a:lstStyle/>
          <a:p>
            <a:r>
              <a:rPr lang="en-US" dirty="0"/>
              <a:t>World Sailing Medal Race Umpire Guide</a:t>
            </a:r>
          </a:p>
        </p:txBody>
      </p:sp>
    </p:spTree>
    <p:extLst>
      <p:ext uri="{BB962C8B-B14F-4D97-AF65-F5344CB8AC3E}">
        <p14:creationId xmlns:p14="http://schemas.microsoft.com/office/powerpoint/2010/main" val="2753001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1635ECC-DD93-5F47-BD59-BF5454B1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10" y="340547"/>
            <a:ext cx="10252776" cy="688000"/>
          </a:xfrm>
        </p:spPr>
        <p:txBody>
          <a:bodyPr/>
          <a:lstStyle/>
          <a:p>
            <a:r>
              <a:rPr lang="en-GB" dirty="0"/>
              <a:t>6) Umpire-initiated penalties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51A7AD-1C01-4F4B-8CF9-F41B27A19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610" y="914993"/>
            <a:ext cx="10276840" cy="647700"/>
          </a:xfrm>
        </p:spPr>
        <p:txBody>
          <a:bodyPr/>
          <a:lstStyle/>
          <a:p>
            <a:r>
              <a:rPr lang="en-GB" dirty="0"/>
              <a:t>Umpires can penalise without a protest when a boat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831665-F9D7-DF4E-8F40-7B69AF7440C6}"/>
              </a:ext>
            </a:extLst>
          </p:cNvPr>
          <p:cNvSpPr txBox="1"/>
          <p:nvPr/>
        </p:nvSpPr>
        <p:spPr>
          <a:xfrm>
            <a:off x="457200" y="1562693"/>
            <a:ext cx="10972800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sz="2400" dirty="0"/>
              <a:t> breaks rule 31 without taking a penalty</a:t>
            </a:r>
          </a:p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sz="2400" dirty="0"/>
              <a:t> breaks rule 42</a:t>
            </a:r>
          </a:p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sz="2400" dirty="0"/>
              <a:t> gains an advantage despite taking a penalty</a:t>
            </a:r>
          </a:p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sz="2400" dirty="0"/>
              <a:t> deliberately breaks a rule</a:t>
            </a:r>
          </a:p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sz="2400" dirty="0"/>
              <a:t> commits a breach of sportsmanship</a:t>
            </a:r>
          </a:p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sz="2400" dirty="0"/>
              <a:t> fails to take a penalty when signaled by an umpire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EA501-B345-E242-BCCA-C83858B2DA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80700" y="6447295"/>
            <a:ext cx="4114800" cy="190572"/>
          </a:xfrm>
        </p:spPr>
        <p:txBody>
          <a:bodyPr/>
          <a:lstStyle/>
          <a:p>
            <a:r>
              <a:rPr lang="en-US" dirty="0"/>
              <a:t>World Sailing Medal Race Umpire Guide</a:t>
            </a:r>
          </a:p>
        </p:txBody>
      </p:sp>
    </p:spTree>
    <p:extLst>
      <p:ext uri="{BB962C8B-B14F-4D97-AF65-F5344CB8AC3E}">
        <p14:creationId xmlns:p14="http://schemas.microsoft.com/office/powerpoint/2010/main" val="1115876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51A7AD-1C01-4F4B-8CF9-F41B27A19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2400" y="1022120"/>
            <a:ext cx="10276840" cy="6477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dirty="0"/>
              <a:t> breaks rule 31 without taking a penalty*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D04434-8AD6-FE45-9739-4E4AB61FE763}"/>
              </a:ext>
            </a:extLst>
          </p:cNvPr>
          <p:cNvSpPr txBox="1"/>
          <p:nvPr/>
        </p:nvSpPr>
        <p:spPr>
          <a:xfrm>
            <a:off x="780585" y="1736870"/>
            <a:ext cx="10972800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Need to be certain that boat touched the mark (and was not exonerated)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9409DB30-9281-A842-996F-F50414055806}"/>
              </a:ext>
            </a:extLst>
          </p:cNvPr>
          <p:cNvSpPr txBox="1">
            <a:spLocks/>
          </p:cNvSpPr>
          <p:nvPr/>
        </p:nvSpPr>
        <p:spPr>
          <a:xfrm>
            <a:off x="282400" y="2300851"/>
            <a:ext cx="10276840" cy="6477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1" i="0" kern="1200">
                <a:solidFill>
                  <a:srgbClr val="28B6D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(b) breaks rule 42*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2E2241-5818-9945-9FD2-4100D4B7F98E}"/>
              </a:ext>
            </a:extLst>
          </p:cNvPr>
          <p:cNvSpPr txBox="1"/>
          <p:nvPr/>
        </p:nvSpPr>
        <p:spPr>
          <a:xfrm>
            <a:off x="780585" y="3015601"/>
            <a:ext cx="10972800" cy="280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Appendix P does not apply. All previous ‘yellow flag’ penalties are irrelevant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All rule 42 penalties are red-flag one-turn penalties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However, rule 42 applied in </a:t>
            </a:r>
            <a:r>
              <a:rPr lang="en-US" sz="2000" u="sng" dirty="0"/>
              <a:t>exactly</a:t>
            </a:r>
            <a:r>
              <a:rPr lang="en-US" sz="2000" dirty="0"/>
              <a:t> the same way as normal fleet race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Be aware that boats are more likely to break rule 42 in a medal race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Rule 42 is often </a:t>
            </a:r>
            <a:r>
              <a:rPr lang="en-US" sz="2000" b="1" u="sng" dirty="0"/>
              <a:t>the</a:t>
            </a:r>
            <a:r>
              <a:rPr lang="en-US" sz="2000" dirty="0"/>
              <a:t> crucial rule to impose correctly &amp; consistently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Don’t forget Oscar/Romeo flag for Finn and 470!</a:t>
            </a:r>
          </a:p>
        </p:txBody>
      </p:sp>
      <p:pic>
        <p:nvPicPr>
          <p:cNvPr id="3074" name="Picture 2" descr="Buy Oscar &quot;O&quot; Signal Flags Online | Signal &amp; Maritime Flags | 11 sizes">
            <a:extLst>
              <a:ext uri="{FF2B5EF4-FFF2-40B4-BE49-F238E27FC236}">
                <a16:creationId xmlns:a16="http://schemas.microsoft.com/office/drawing/2014/main" id="{0E9E808F-A919-044A-A998-B62D486FF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882" y="4197584"/>
            <a:ext cx="1270533" cy="101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uy Romeo &quot;R&quot; Signal Flags Online | Signal &amp; Maritime Flags | 11 sizes">
            <a:extLst>
              <a:ext uri="{FF2B5EF4-FFF2-40B4-BE49-F238E27FC236}">
                <a16:creationId xmlns:a16="http://schemas.microsoft.com/office/drawing/2014/main" id="{116E5631-83E3-C04C-B14D-2B5691DA9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371" y="5373999"/>
            <a:ext cx="1270533" cy="101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8C39EA1-20CF-4448-ABEB-45FE4CE9D0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80700" y="6447295"/>
            <a:ext cx="4114800" cy="190572"/>
          </a:xfrm>
        </p:spPr>
        <p:txBody>
          <a:bodyPr/>
          <a:lstStyle/>
          <a:p>
            <a:r>
              <a:rPr lang="en-US" dirty="0"/>
              <a:t>World Sailing Medal Race Umpire Guide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22712C-209C-7A42-9407-C516B3F1709A}"/>
              </a:ext>
            </a:extLst>
          </p:cNvPr>
          <p:cNvSpPr txBox="1"/>
          <p:nvPr/>
        </p:nvSpPr>
        <p:spPr>
          <a:xfrm>
            <a:off x="2043953" y="6364941"/>
            <a:ext cx="4655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solidFill>
                  <a:srgbClr val="D80D86"/>
                </a:solidFill>
              </a:rPr>
              <a:t>*Take care with different rules for boards</a:t>
            </a:r>
          </a:p>
        </p:txBody>
      </p:sp>
      <p:sp>
        <p:nvSpPr>
          <p:cNvPr id="15" name="Título 2">
            <a:extLst>
              <a:ext uri="{FF2B5EF4-FFF2-40B4-BE49-F238E27FC236}">
                <a16:creationId xmlns:a16="http://schemas.microsoft.com/office/drawing/2014/main" id="{395C4FE7-35B4-CF40-A803-F7F112058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10" y="340547"/>
            <a:ext cx="10252776" cy="688000"/>
          </a:xfrm>
        </p:spPr>
        <p:txBody>
          <a:bodyPr/>
          <a:lstStyle/>
          <a:p>
            <a:r>
              <a:rPr lang="en-GB" dirty="0"/>
              <a:t>6) Umpire-initiated penalties</a:t>
            </a:r>
          </a:p>
        </p:txBody>
      </p:sp>
    </p:spTree>
    <p:extLst>
      <p:ext uri="{BB962C8B-B14F-4D97-AF65-F5344CB8AC3E}">
        <p14:creationId xmlns:p14="http://schemas.microsoft.com/office/powerpoint/2010/main" val="218321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51A7AD-1C01-4F4B-8CF9-F41B27A19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2400" y="994413"/>
            <a:ext cx="10276840" cy="6477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(c) gains an advantage despite taking a penalty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D04434-8AD6-FE45-9739-4E4AB61FE763}"/>
              </a:ext>
            </a:extLst>
          </p:cNvPr>
          <p:cNvSpPr txBox="1"/>
          <p:nvPr/>
        </p:nvSpPr>
        <p:spPr>
          <a:xfrm>
            <a:off x="524108" y="3588821"/>
            <a:ext cx="10972800" cy="280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Advantage can be ”over the fleet” or ”over the other boat”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Penalise</a:t>
            </a:r>
            <a:r>
              <a:rPr lang="en-US" sz="2000" dirty="0"/>
              <a:t> again (red flag) if, </a:t>
            </a:r>
            <a:r>
              <a:rPr lang="en-US" sz="2000" u="sng" dirty="0"/>
              <a:t>at the end of the penalty </a:t>
            </a:r>
            <a:r>
              <a:rPr lang="en-US" sz="2000" dirty="0"/>
              <a:t>the boat is: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u="sng" dirty="0"/>
              <a:t>Not behind </a:t>
            </a:r>
            <a:r>
              <a:rPr lang="en-US" sz="2000" dirty="0"/>
              <a:t>the other boat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Not worse off </a:t>
            </a:r>
            <a:r>
              <a:rPr lang="en-US" sz="2000" dirty="0"/>
              <a:t>against the fleet (compared to complying with the rule)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If no amount of turns penalties would correct advantage (e.g. serious damage or injury) then </a:t>
            </a:r>
            <a:r>
              <a:rPr lang="en-US" sz="2000" b="1" dirty="0"/>
              <a:t>BLACK</a:t>
            </a:r>
            <a:r>
              <a:rPr lang="en-US" sz="2000" dirty="0"/>
              <a:t> flag (rare).</a:t>
            </a:r>
          </a:p>
        </p:txBody>
      </p:sp>
      <p:sp>
        <p:nvSpPr>
          <p:cNvPr id="10" name="Text Box 379">
            <a:extLst>
              <a:ext uri="{FF2B5EF4-FFF2-40B4-BE49-F238E27FC236}">
                <a16:creationId xmlns:a16="http://schemas.microsoft.com/office/drawing/2014/main" id="{3434B241-FCA9-F34C-8FD4-B1DD36B59243}"/>
              </a:ext>
            </a:extLst>
          </p:cNvPr>
          <p:cNvSpPr txBox="1"/>
          <p:nvPr/>
        </p:nvSpPr>
        <p:spPr>
          <a:xfrm>
            <a:off x="395869" y="1849398"/>
            <a:ext cx="11229278" cy="1625568"/>
          </a:xfrm>
          <a:prstGeom prst="rect">
            <a:avLst/>
          </a:prstGeom>
          <a:noFill/>
          <a:ln w="28575">
            <a:solidFill>
              <a:srgbClr val="D80D86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general, a boat has gained an advantage when, after having taken a penalty (or having been given one from an umpire), she </a:t>
            </a: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buFont typeface="+mj-lt"/>
              <a:buAutoNum type="alphaLcParenBoth"/>
            </a:pP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in a better position or place relative to the rest of the fleet than she would have been had she complied with the rules or</a:t>
            </a: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buFont typeface="+mj-lt"/>
              <a:buAutoNum type="alphaLcParenBoth"/>
            </a:pP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in a better position or place than the boat against which she infringed. </a:t>
            </a: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3B46363-DD64-764F-8BFA-D73F8F80C3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80700" y="6447295"/>
            <a:ext cx="4114800" cy="190572"/>
          </a:xfrm>
        </p:spPr>
        <p:txBody>
          <a:bodyPr/>
          <a:lstStyle/>
          <a:p>
            <a:r>
              <a:rPr lang="en-US" dirty="0"/>
              <a:t>World Sailing Medal Race Umpire Guide</a:t>
            </a: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D23C0B7A-DF0C-474D-99AD-DF45AEA6E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10" y="340547"/>
            <a:ext cx="10252776" cy="688000"/>
          </a:xfrm>
        </p:spPr>
        <p:txBody>
          <a:bodyPr/>
          <a:lstStyle/>
          <a:p>
            <a:r>
              <a:rPr lang="en-GB" dirty="0"/>
              <a:t>6) Umpire-initiated penalties</a:t>
            </a:r>
          </a:p>
        </p:txBody>
      </p:sp>
    </p:spTree>
    <p:extLst>
      <p:ext uri="{BB962C8B-B14F-4D97-AF65-F5344CB8AC3E}">
        <p14:creationId xmlns:p14="http://schemas.microsoft.com/office/powerpoint/2010/main" val="3714797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51A7AD-1C01-4F4B-8CF9-F41B27A19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2400" y="301676"/>
            <a:ext cx="10276840" cy="6477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Examples of advantage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017EE03-FD6C-764F-9C85-5D05B02B543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0" y="1076246"/>
            <a:ext cx="3379904" cy="24569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picture containing kite, flying, standing, table&#10;&#10;Description automatically generated">
            <a:extLst>
              <a:ext uri="{FF2B5EF4-FFF2-40B4-BE49-F238E27FC236}">
                <a16:creationId xmlns:a16="http://schemas.microsoft.com/office/drawing/2014/main" id="{B0E1E275-332C-6745-8322-CF33CC9C06C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810" y="1086337"/>
            <a:ext cx="4080380" cy="24367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49407C-E85C-E642-8648-8E10D822F94A}"/>
              </a:ext>
            </a:extLst>
          </p:cNvPr>
          <p:cNvSpPr txBox="1"/>
          <p:nvPr/>
        </p:nvSpPr>
        <p:spPr>
          <a:xfrm>
            <a:off x="489570" y="3533171"/>
            <a:ext cx="3379904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600" dirty="0"/>
              <a:t>Yellow breaks 18.3, protest from blue. Yellow takes a penalty and is then well behind blue. No advantage gained on infringed boat or the fleet</a:t>
            </a:r>
          </a:p>
          <a:p>
            <a:endParaRPr lang="en-GB" sz="1600" dirty="0"/>
          </a:p>
          <a:p>
            <a:r>
              <a:rPr lang="en-GB" sz="1600" dirty="0"/>
              <a:t>Advantage resolved </a:t>
            </a:r>
            <a:r>
              <a:rPr lang="en-GB" sz="1600" dirty="0">
                <a:sym typeface="Wingdings" pitchFamily="2" charset="2"/>
              </a:rPr>
              <a:t> </a:t>
            </a:r>
            <a:r>
              <a:rPr lang="en-GB" sz="1600" dirty="0"/>
              <a:t>no further action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23A09-7733-ED4A-9A6E-8CD1FC294E58}"/>
              </a:ext>
            </a:extLst>
          </p:cNvPr>
          <p:cNvSpPr txBox="1"/>
          <p:nvPr/>
        </p:nvSpPr>
        <p:spPr>
          <a:xfrm>
            <a:off x="4055810" y="3656281"/>
            <a:ext cx="408038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600" dirty="0"/>
              <a:t>Yellow breaks 18.3, protest from blue. If Yellow had complied with rules, she would have passed behind pink. Advantage gained on fleet</a:t>
            </a:r>
          </a:p>
          <a:p>
            <a:endParaRPr lang="en-GB" sz="1600" dirty="0"/>
          </a:p>
          <a:p>
            <a:pPr algn="just"/>
            <a:r>
              <a:rPr lang="en-GB" sz="1600" b="1" dirty="0"/>
              <a:t>Advantage gained </a:t>
            </a:r>
            <a:r>
              <a:rPr lang="en-GB" sz="1600" b="1" dirty="0">
                <a:sym typeface="Wingdings" pitchFamily="2" charset="2"/>
              </a:rPr>
              <a:t> penalise yellow until behind pink</a:t>
            </a:r>
            <a:endParaRPr lang="en-GB" sz="1600" b="1" dirty="0"/>
          </a:p>
        </p:txBody>
      </p:sp>
      <p:pic>
        <p:nvPicPr>
          <p:cNvPr id="6146" name="Picture 2" descr="5 tips on how to avoid a crash gybe – Yachting World">
            <a:extLst>
              <a:ext uri="{FF2B5EF4-FFF2-40B4-BE49-F238E27FC236}">
                <a16:creationId xmlns:a16="http://schemas.microsoft.com/office/drawing/2014/main" id="{78BC8090-2CE5-1F42-BCF7-27E80D7B4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042" y="1133375"/>
            <a:ext cx="3689695" cy="234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688DDE-CBAE-8A42-AA0A-449847866388}"/>
              </a:ext>
            </a:extLst>
          </p:cNvPr>
          <p:cNvSpPr txBox="1"/>
          <p:nvPr/>
        </p:nvSpPr>
        <p:spPr>
          <a:xfrm>
            <a:off x="8356303" y="3656281"/>
            <a:ext cx="359117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600" dirty="0"/>
              <a:t>Boat A breaks a rule, causes damage to Boat B, forcing B to retire from the race. A takes one-turn penalty and continues racing.</a:t>
            </a:r>
          </a:p>
          <a:p>
            <a:pPr algn="just"/>
            <a:endParaRPr lang="en-GB" sz="1600" b="1" dirty="0"/>
          </a:p>
          <a:p>
            <a:r>
              <a:rPr lang="en-GB" sz="1600" b="1" dirty="0"/>
              <a:t>Advantage gained </a:t>
            </a:r>
            <a:r>
              <a:rPr lang="en-GB" sz="1600" b="1" dirty="0">
                <a:sym typeface="Wingdings" pitchFamily="2" charset="2"/>
              </a:rPr>
              <a:t> </a:t>
            </a:r>
            <a:r>
              <a:rPr lang="en-GB" sz="1600" b="1" dirty="0" err="1">
                <a:sym typeface="Wingdings" pitchFamily="2" charset="2"/>
              </a:rPr>
              <a:t>uncorrectable</a:t>
            </a:r>
            <a:r>
              <a:rPr lang="en-GB" sz="1600" b="1" dirty="0">
                <a:sym typeface="Wingdings" pitchFamily="2" charset="2"/>
              </a:rPr>
              <a:t> with turns penalties  BLACK flag</a:t>
            </a:r>
            <a:endParaRPr lang="en-GB" sz="1600" b="1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8D50FD2-31FC-3A4C-9686-5C1B24B85E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80700" y="6447295"/>
            <a:ext cx="4114800" cy="190572"/>
          </a:xfrm>
        </p:spPr>
        <p:txBody>
          <a:bodyPr/>
          <a:lstStyle/>
          <a:p>
            <a:r>
              <a:rPr lang="en-US" dirty="0"/>
              <a:t>World Sailing Medal Race Umpire Guide</a:t>
            </a:r>
          </a:p>
        </p:txBody>
      </p:sp>
    </p:spTree>
    <p:extLst>
      <p:ext uri="{BB962C8B-B14F-4D97-AF65-F5344CB8AC3E}">
        <p14:creationId xmlns:p14="http://schemas.microsoft.com/office/powerpoint/2010/main" val="902587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51A7AD-1C01-4F4B-8CF9-F41B27A19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2399" y="814300"/>
            <a:ext cx="10824215" cy="6477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(d) Deliberately breaks a rule     (e) commits a breach of sportsmanship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D04434-8AD6-FE45-9739-4E4AB61FE763}"/>
              </a:ext>
            </a:extLst>
          </p:cNvPr>
          <p:cNvSpPr txBox="1"/>
          <p:nvPr/>
        </p:nvSpPr>
        <p:spPr>
          <a:xfrm>
            <a:off x="282399" y="1462000"/>
            <a:ext cx="10972800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Hard to decide if a breach is deliberate. Match race call gives guidance</a:t>
            </a:r>
          </a:p>
        </p:txBody>
      </p:sp>
      <p:sp>
        <p:nvSpPr>
          <p:cNvPr id="10" name="Text Box 379">
            <a:extLst>
              <a:ext uri="{FF2B5EF4-FFF2-40B4-BE49-F238E27FC236}">
                <a16:creationId xmlns:a16="http://schemas.microsoft.com/office/drawing/2014/main" id="{3434B241-FCA9-F34C-8FD4-B1DD36B59243}"/>
              </a:ext>
            </a:extLst>
          </p:cNvPr>
          <p:cNvSpPr txBox="1"/>
          <p:nvPr/>
        </p:nvSpPr>
        <p:spPr>
          <a:xfrm>
            <a:off x="403302" y="2109700"/>
            <a:ext cx="11229278" cy="1547568"/>
          </a:xfrm>
          <a:prstGeom prst="rect">
            <a:avLst/>
          </a:prstGeom>
          <a:noFill/>
          <a:ln w="28575">
            <a:solidFill>
              <a:srgbClr val="D80D86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The umpires are likely to conclude that a rule was broken deliberately when: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situation has built up for some time rather than occurred instantaneously;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a potentially match-winning tactical gain from breaking the rule;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breach does not seem to be a simple misjudgment. 				        MR CALL M2</a:t>
            </a:r>
            <a:endParaRPr lang="en-GB" dirty="0"/>
          </a:p>
          <a:p>
            <a:r>
              <a:rPr lang="en-US" dirty="0"/>
              <a:t>										</a:t>
            </a:r>
            <a:endParaRPr lang="en-GB" dirty="0"/>
          </a:p>
          <a:p>
            <a:pPr algn="just">
              <a:lnSpc>
                <a:spcPct val="110000"/>
              </a:lnSpc>
            </a:pP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6FAA4A-4D23-C449-A0AD-B78297DE9BC4}"/>
              </a:ext>
            </a:extLst>
          </p:cNvPr>
          <p:cNvSpPr/>
          <p:nvPr/>
        </p:nvSpPr>
        <p:spPr>
          <a:xfrm>
            <a:off x="316053" y="3886037"/>
            <a:ext cx="11559996" cy="2810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GB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 common examples</a:t>
            </a:r>
          </a:p>
          <a:p>
            <a:pPr algn="just">
              <a:lnSpc>
                <a:spcPct val="110000"/>
              </a:lnSpc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Knowingly breaking a rule to avoid being OCS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Clearly touching a mark and not taking a penalty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Abuse of officials – any words implying </a:t>
            </a:r>
            <a:r>
              <a:rPr lang="en-GB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bias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incompetence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prejudice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if words are </a:t>
            </a:r>
            <a:r>
              <a:rPr lang="en-GB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personally insulting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u="sng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u="sng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A62A25-8BE2-D342-9720-25F3227D72C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86037"/>
            <a:ext cx="2858430" cy="17959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113588-CCE7-E84B-BD75-6B687CBEC25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8" t="21812" r="50691" b="56199"/>
          <a:stretch/>
        </p:blipFill>
        <p:spPr bwMode="auto">
          <a:xfrm>
            <a:off x="9499096" y="4161225"/>
            <a:ext cx="1468972" cy="12125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909E8E84-426E-40dd-AFC4-6F175D3DCCD1}">
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 xmlns:mv="urn:schemas-microsoft-com:mac:vml" xmlns:mo="http://schemas.microsoft.com/office/mac/office/2008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 xmlns:mv="urn:schemas-microsoft-com:mac:vml" xmlns:mo="http://schemas.microsoft.com/office/mac/office/2008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16956C4-7B79-0E4F-8BC0-EE9C6E2AD99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80700" y="6447295"/>
            <a:ext cx="4114800" cy="190572"/>
          </a:xfrm>
        </p:spPr>
        <p:txBody>
          <a:bodyPr/>
          <a:lstStyle/>
          <a:p>
            <a:r>
              <a:rPr lang="en-US" dirty="0"/>
              <a:t>World Sailing Medal Race Umpire Guide</a:t>
            </a:r>
          </a:p>
        </p:txBody>
      </p:sp>
      <p:sp>
        <p:nvSpPr>
          <p:cNvPr id="11" name="Título 2">
            <a:extLst>
              <a:ext uri="{FF2B5EF4-FFF2-40B4-BE49-F238E27FC236}">
                <a16:creationId xmlns:a16="http://schemas.microsoft.com/office/drawing/2014/main" id="{E65F20E5-9E81-F842-BDE2-9C0C02B57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99" y="237218"/>
            <a:ext cx="10252776" cy="688000"/>
          </a:xfrm>
        </p:spPr>
        <p:txBody>
          <a:bodyPr/>
          <a:lstStyle/>
          <a:p>
            <a:r>
              <a:rPr lang="en-GB" dirty="0"/>
              <a:t>6) Umpire-initiated penalties</a:t>
            </a:r>
          </a:p>
        </p:txBody>
      </p:sp>
    </p:spTree>
    <p:extLst>
      <p:ext uri="{BB962C8B-B14F-4D97-AF65-F5344CB8AC3E}">
        <p14:creationId xmlns:p14="http://schemas.microsoft.com/office/powerpoint/2010/main" val="503940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51A7AD-1C01-4F4B-8CF9-F41B27A19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7795" y="257071"/>
            <a:ext cx="10276840" cy="647700"/>
          </a:xfrm>
        </p:spPr>
        <p:txBody>
          <a:bodyPr/>
          <a:lstStyle/>
          <a:p>
            <a:r>
              <a:rPr lang="en-GB" dirty="0"/>
              <a:t>(f) fails to take a penalty when signalled by an umpire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339CF6-ADE6-B942-8406-9FB33847BB32}"/>
              </a:ext>
            </a:extLst>
          </p:cNvPr>
          <p:cNvSpPr txBox="1"/>
          <p:nvPr/>
        </p:nvSpPr>
        <p:spPr>
          <a:xfrm>
            <a:off x="609600" y="914523"/>
            <a:ext cx="1097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Signal again first (to be sure sailor understands). Only </a:t>
            </a:r>
            <a:r>
              <a:rPr lang="en-US" sz="2000" dirty="0" err="1"/>
              <a:t>penalise</a:t>
            </a:r>
            <a:r>
              <a:rPr lang="en-US" sz="2000" dirty="0"/>
              <a:t> a second time if certain you are being ignored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1D55C0F8-39A6-6941-A7AD-9001AB1271D5}"/>
              </a:ext>
            </a:extLst>
          </p:cNvPr>
          <p:cNvSpPr txBox="1">
            <a:spLocks/>
          </p:cNvSpPr>
          <p:nvPr/>
        </p:nvSpPr>
        <p:spPr>
          <a:xfrm>
            <a:off x="237795" y="1800594"/>
            <a:ext cx="10276840" cy="6477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1" i="0" kern="1200">
                <a:solidFill>
                  <a:srgbClr val="28B6D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Failing to sail the race (rule 28)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67AFCC-2814-6447-A620-B74F80C97D27}"/>
              </a:ext>
            </a:extLst>
          </p:cNvPr>
          <p:cNvSpPr txBox="1"/>
          <p:nvPr/>
        </p:nvSpPr>
        <p:spPr>
          <a:xfrm>
            <a:off x="397727" y="2385521"/>
            <a:ext cx="1097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Boat has until the next mark to correct their error (or finish if last leg)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WAIT until this time before making any signal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If error not corrected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b="1" dirty="0">
                <a:sym typeface="Wingdings" pitchFamily="2" charset="2"/>
              </a:rPr>
              <a:t>BLACK </a:t>
            </a:r>
            <a:r>
              <a:rPr lang="en-US" sz="2000" dirty="0">
                <a:sym typeface="Wingdings" pitchFamily="2" charset="2"/>
              </a:rPr>
              <a:t>flag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May require asking another umpire boat unless you are still following the boat at the end of the leg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Be CERTAIN boat has infringed before signaling</a:t>
            </a:r>
            <a:endParaRPr lang="en-US" sz="2000" dirty="0"/>
          </a:p>
        </p:txBody>
      </p:sp>
      <p:pic>
        <p:nvPicPr>
          <p:cNvPr id="10" name="Picture 3" descr="D:\Andrus\1Purjetamine\Seminarid\Joonised\Joonised PP jaoks\Black.png">
            <a:extLst>
              <a:ext uri="{FF2B5EF4-FFF2-40B4-BE49-F238E27FC236}">
                <a16:creationId xmlns:a16="http://schemas.microsoft.com/office/drawing/2014/main" id="{E05A367C-81DB-E448-985A-024B79855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7409" y="2518232"/>
            <a:ext cx="1430151" cy="87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955E318-4C53-7C4D-B3DD-E4949E924A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80700" y="6447295"/>
            <a:ext cx="4114800" cy="190572"/>
          </a:xfrm>
        </p:spPr>
        <p:txBody>
          <a:bodyPr/>
          <a:lstStyle/>
          <a:p>
            <a:r>
              <a:rPr lang="en-US" dirty="0"/>
              <a:t>World Sailing Medal Race Umpire Guide</a:t>
            </a:r>
          </a:p>
        </p:txBody>
      </p:sp>
    </p:spTree>
    <p:extLst>
      <p:ext uri="{BB962C8B-B14F-4D97-AF65-F5344CB8AC3E}">
        <p14:creationId xmlns:p14="http://schemas.microsoft.com/office/powerpoint/2010/main" val="2998492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1635ECC-DD93-5F47-BD59-BF5454B1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10" y="340547"/>
            <a:ext cx="10252776" cy="688000"/>
          </a:xfrm>
        </p:spPr>
        <p:txBody>
          <a:bodyPr/>
          <a:lstStyle/>
          <a:p>
            <a:r>
              <a:rPr lang="en-GB" dirty="0"/>
              <a:t>7) Positioning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51A7AD-1C01-4F4B-8CF9-F41B27A19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610" y="914993"/>
            <a:ext cx="10276840" cy="647700"/>
          </a:xfrm>
        </p:spPr>
        <p:txBody>
          <a:bodyPr/>
          <a:lstStyle/>
          <a:p>
            <a:r>
              <a:rPr lang="en-GB" dirty="0"/>
              <a:t>Fleet racing requires a balance between macro and micro positioning</a:t>
            </a: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70BC8A12-7194-1741-A834-D82F0E66C88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686" y="1959138"/>
            <a:ext cx="3988759" cy="24411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Grafik 3">
            <a:extLst>
              <a:ext uri="{FF2B5EF4-FFF2-40B4-BE49-F238E27FC236}">
                <a16:creationId xmlns:a16="http://schemas.microsoft.com/office/drawing/2014/main" id="{6723B484-A042-6040-9311-053505F5E0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4252" y="1959137"/>
            <a:ext cx="3988759" cy="2441121"/>
          </a:xfrm>
          <a:prstGeom prst="rect">
            <a:avLst/>
          </a:prstGeom>
        </p:spPr>
      </p:pic>
      <p:sp>
        <p:nvSpPr>
          <p:cNvPr id="7" name="Textfeld 4">
            <a:extLst>
              <a:ext uri="{FF2B5EF4-FFF2-40B4-BE49-F238E27FC236}">
                <a16:creationId xmlns:a16="http://schemas.microsoft.com/office/drawing/2014/main" id="{6D4C7D26-2B73-3344-AEBB-70197C7C4E77}"/>
              </a:ext>
            </a:extLst>
          </p:cNvPr>
          <p:cNvSpPr txBox="1"/>
          <p:nvPr/>
        </p:nvSpPr>
        <p:spPr>
          <a:xfrm>
            <a:off x="2513454" y="1576249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Macro Positioning</a:t>
            </a:r>
          </a:p>
        </p:txBody>
      </p:sp>
      <p:sp>
        <p:nvSpPr>
          <p:cNvPr id="8" name="Textfeld 21">
            <a:extLst>
              <a:ext uri="{FF2B5EF4-FFF2-40B4-BE49-F238E27FC236}">
                <a16:creationId xmlns:a16="http://schemas.microsoft.com/office/drawing/2014/main" id="{9CF16EED-2737-B641-9A9F-D2C06FD37CFE}"/>
              </a:ext>
            </a:extLst>
          </p:cNvPr>
          <p:cNvSpPr txBox="1"/>
          <p:nvPr/>
        </p:nvSpPr>
        <p:spPr>
          <a:xfrm>
            <a:off x="6803623" y="1576249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Micro Positioning</a:t>
            </a:r>
          </a:p>
        </p:txBody>
      </p:sp>
      <p:sp>
        <p:nvSpPr>
          <p:cNvPr id="9" name="Textfeld 38">
            <a:extLst>
              <a:ext uri="{FF2B5EF4-FFF2-40B4-BE49-F238E27FC236}">
                <a16:creationId xmlns:a16="http://schemas.microsoft.com/office/drawing/2014/main" id="{EB103EEE-AF77-A74A-9C73-20F42299FB41}"/>
              </a:ext>
            </a:extLst>
          </p:cNvPr>
          <p:cNvSpPr txBox="1"/>
          <p:nvPr/>
        </p:nvSpPr>
        <p:spPr>
          <a:xfrm>
            <a:off x="1654601" y="4436135"/>
            <a:ext cx="3849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Positioning of the RIBs on the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Basic Position Plan</a:t>
            </a:r>
          </a:p>
        </p:txBody>
      </p:sp>
      <p:sp>
        <p:nvSpPr>
          <p:cNvPr id="10" name="Textfeld 40">
            <a:extLst>
              <a:ext uri="{FF2B5EF4-FFF2-40B4-BE49-F238E27FC236}">
                <a16:creationId xmlns:a16="http://schemas.microsoft.com/office/drawing/2014/main" id="{51A91721-2817-374B-9214-D69C7DCD4E2E}"/>
              </a:ext>
            </a:extLst>
          </p:cNvPr>
          <p:cNvSpPr txBox="1"/>
          <p:nvPr/>
        </p:nvSpPr>
        <p:spPr>
          <a:xfrm>
            <a:off x="5804958" y="4385180"/>
            <a:ext cx="3962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Positioning relative to a group of boats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hunt for the “gap”</a:t>
            </a:r>
          </a:p>
        </p:txBody>
      </p:sp>
      <p:sp>
        <p:nvSpPr>
          <p:cNvPr id="11" name="Textfeld 41">
            <a:extLst>
              <a:ext uri="{FF2B5EF4-FFF2-40B4-BE49-F238E27FC236}">
                <a16:creationId xmlns:a16="http://schemas.microsoft.com/office/drawing/2014/main" id="{43B50FE4-2082-D942-90FC-FCFB432F6157}"/>
              </a:ext>
            </a:extLst>
          </p:cNvPr>
          <p:cNvSpPr txBox="1"/>
          <p:nvPr/>
        </p:nvSpPr>
        <p:spPr>
          <a:xfrm>
            <a:off x="1654601" y="5068922"/>
            <a:ext cx="35301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Where are the other umpires?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Which group is or gets uncovered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What could happen?</a:t>
            </a:r>
          </a:p>
        </p:txBody>
      </p:sp>
      <p:sp>
        <p:nvSpPr>
          <p:cNvPr id="12" name="Textfeld 42">
            <a:extLst>
              <a:ext uri="{FF2B5EF4-FFF2-40B4-BE49-F238E27FC236}">
                <a16:creationId xmlns:a16="http://schemas.microsoft.com/office/drawing/2014/main" id="{FEF8C4D6-1E0E-C34A-99F1-5A01B9A57537}"/>
              </a:ext>
            </a:extLst>
          </p:cNvPr>
          <p:cNvSpPr txBox="1"/>
          <p:nvPr/>
        </p:nvSpPr>
        <p:spPr>
          <a:xfrm>
            <a:off x="5804958" y="5077096"/>
            <a:ext cx="41280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What will happen next?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From what position will I see it best?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What can I see from here and what not?</a:t>
            </a:r>
          </a:p>
        </p:txBody>
      </p:sp>
      <p:sp>
        <p:nvSpPr>
          <p:cNvPr id="14" name="Textfeld 43">
            <a:extLst>
              <a:ext uri="{FF2B5EF4-FFF2-40B4-BE49-F238E27FC236}">
                <a16:creationId xmlns:a16="http://schemas.microsoft.com/office/drawing/2014/main" id="{3C4A0ECB-652C-B545-805D-B41CB181BA31}"/>
              </a:ext>
            </a:extLst>
          </p:cNvPr>
          <p:cNvSpPr txBox="1"/>
          <p:nvPr/>
        </p:nvSpPr>
        <p:spPr>
          <a:xfrm>
            <a:off x="4487785" y="6026921"/>
            <a:ext cx="2651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Highly class specific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Must be briefed in detail</a:t>
            </a:r>
          </a:p>
        </p:txBody>
      </p:sp>
      <p:sp>
        <p:nvSpPr>
          <p:cNvPr id="15" name="Geschweifte Klammer rechts 5">
            <a:extLst>
              <a:ext uri="{FF2B5EF4-FFF2-40B4-BE49-F238E27FC236}">
                <a16:creationId xmlns:a16="http://schemas.microsoft.com/office/drawing/2014/main" id="{F5E1E7B3-348E-DE40-9F83-8F74D6E25255}"/>
              </a:ext>
            </a:extLst>
          </p:cNvPr>
          <p:cNvSpPr/>
          <p:nvPr/>
        </p:nvSpPr>
        <p:spPr>
          <a:xfrm rot="5400000">
            <a:off x="5672211" y="3335257"/>
            <a:ext cx="312134" cy="529749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feld 45">
            <a:extLst>
              <a:ext uri="{FF2B5EF4-FFF2-40B4-BE49-F238E27FC236}">
                <a16:creationId xmlns:a16="http://schemas.microsoft.com/office/drawing/2014/main" id="{81FAD835-6923-3146-8534-0F418872DDE0}"/>
              </a:ext>
            </a:extLst>
          </p:cNvPr>
          <p:cNvSpPr txBox="1"/>
          <p:nvPr/>
        </p:nvSpPr>
        <p:spPr>
          <a:xfrm>
            <a:off x="183225" y="4559245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Scheme</a:t>
            </a:r>
          </a:p>
        </p:txBody>
      </p:sp>
      <p:sp>
        <p:nvSpPr>
          <p:cNvPr id="17" name="Textfeld 47">
            <a:extLst>
              <a:ext uri="{FF2B5EF4-FFF2-40B4-BE49-F238E27FC236}">
                <a16:creationId xmlns:a16="http://schemas.microsoft.com/office/drawing/2014/main" id="{F2EB5A9A-5A62-6C4B-8A6B-7D9B622AED7E}"/>
              </a:ext>
            </a:extLst>
          </p:cNvPr>
          <p:cNvSpPr txBox="1"/>
          <p:nvPr/>
        </p:nvSpPr>
        <p:spPr>
          <a:xfrm>
            <a:off x="135938" y="5192032"/>
            <a:ext cx="1471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Key questions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3393F3D-3A49-FF43-ADF8-5072E3D3A51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80700" y="6447295"/>
            <a:ext cx="4114800" cy="190572"/>
          </a:xfrm>
        </p:spPr>
        <p:txBody>
          <a:bodyPr/>
          <a:lstStyle/>
          <a:p>
            <a:r>
              <a:rPr lang="en-US" dirty="0"/>
              <a:t>World Sailing Medal Race Umpire Guide</a:t>
            </a:r>
          </a:p>
        </p:txBody>
      </p:sp>
    </p:spTree>
    <p:extLst>
      <p:ext uri="{BB962C8B-B14F-4D97-AF65-F5344CB8AC3E}">
        <p14:creationId xmlns:p14="http://schemas.microsoft.com/office/powerpoint/2010/main" val="1566846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51A7AD-1C01-4F4B-8CF9-F41B27A19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7546" y="380897"/>
            <a:ext cx="10276840" cy="647700"/>
          </a:xfrm>
        </p:spPr>
        <p:txBody>
          <a:bodyPr/>
          <a:lstStyle/>
          <a:p>
            <a:r>
              <a:rPr lang="en-GB" dirty="0"/>
              <a:t>Fundamental principles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1641EC6-F994-DC4F-8107-058779F7E6F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" t="12182" r="23774" b="26926"/>
          <a:stretch/>
        </p:blipFill>
        <p:spPr bwMode="auto">
          <a:xfrm>
            <a:off x="8144119" y="695116"/>
            <a:ext cx="3886835" cy="205549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95996FE3-59BF-6B46-86CC-C3EE7AC4F7CB}"/>
              </a:ext>
            </a:extLst>
          </p:cNvPr>
          <p:cNvSpPr txBox="1"/>
          <p:nvPr/>
        </p:nvSpPr>
        <p:spPr>
          <a:xfrm>
            <a:off x="8229433" y="2486529"/>
            <a:ext cx="1143000" cy="34099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GB" sz="12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Inactive pair</a:t>
            </a:r>
            <a:endParaRPr lang="en-GB" sz="12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497FBB75-BD81-754C-80D4-8BD09204CBD6}"/>
              </a:ext>
            </a:extLst>
          </p:cNvPr>
          <p:cNvSpPr txBox="1"/>
          <p:nvPr/>
        </p:nvSpPr>
        <p:spPr>
          <a:xfrm>
            <a:off x="10690693" y="2491609"/>
            <a:ext cx="1143000" cy="34099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GB" sz="12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Active pair</a:t>
            </a:r>
            <a:endParaRPr lang="en-GB" sz="12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5C4935-C7A7-2548-8AB7-F859AB8B1BC8}"/>
              </a:ext>
            </a:extLst>
          </p:cNvPr>
          <p:cNvSpPr txBox="1"/>
          <p:nvPr/>
        </p:nvSpPr>
        <p:spPr>
          <a:xfrm>
            <a:off x="347546" y="1145793"/>
            <a:ext cx="721121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Cover your share of the fleet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Trust other umpires to do their job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Don’t race watch at marks – move on to the next situation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/>
              <a:t>Minimise</a:t>
            </a:r>
            <a:r>
              <a:rPr lang="en-US" sz="2000" dirty="0"/>
              <a:t> wake where possible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Never be to leeward of an inactive boat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Don’t fall into ‘rule 42 judging mode’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Drive at ‘the speed of the fleet’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Position to make your intentions clear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Do NOT predict what the boats will do – be prepared for anything they might do. Always know what your escape route will be!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A2D60D-E48A-264F-A22D-8FFF71EC47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6"/>
          <a:stretch/>
        </p:blipFill>
        <p:spPr>
          <a:xfrm>
            <a:off x="8144119" y="3208640"/>
            <a:ext cx="3886835" cy="2213256"/>
          </a:xfrm>
          <a:prstGeom prst="rect">
            <a:avLst/>
          </a:prstGeom>
        </p:spPr>
      </p:pic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40076F47-4D9A-064B-AC9F-8F1E632E67A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80700" y="6447295"/>
            <a:ext cx="4114800" cy="190572"/>
          </a:xfrm>
        </p:spPr>
        <p:txBody>
          <a:bodyPr/>
          <a:lstStyle/>
          <a:p>
            <a:r>
              <a:rPr lang="en-US" dirty="0"/>
              <a:t>World Sailing Medal Race Umpire Guide</a:t>
            </a:r>
          </a:p>
        </p:txBody>
      </p:sp>
    </p:spTree>
    <p:extLst>
      <p:ext uri="{BB962C8B-B14F-4D97-AF65-F5344CB8AC3E}">
        <p14:creationId xmlns:p14="http://schemas.microsoft.com/office/powerpoint/2010/main" val="1884318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fficeArt object">
            <a:extLst>
              <a:ext uri="{FF2B5EF4-FFF2-40B4-BE49-F238E27FC236}">
                <a16:creationId xmlns:a16="http://schemas.microsoft.com/office/drawing/2014/main" id="{6D5FF727-E6B9-3C48-B588-5C6FEA783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623" y="617708"/>
            <a:ext cx="6263680" cy="2650363"/>
          </a:xfrm>
          <a:prstGeom prst="rect">
            <a:avLst/>
          </a:prstGeom>
          <a:ln w="12700" cap="flat">
            <a:solidFill>
              <a:schemeClr val="tx1"/>
            </a:solidFill>
            <a:miter lim="400000"/>
          </a:ln>
          <a:effectLst/>
        </p:spPr>
      </p:pic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1CE71EE0-3052-7949-87C4-DABF593CE099}"/>
              </a:ext>
            </a:extLst>
          </p:cNvPr>
          <p:cNvSpPr txBox="1">
            <a:spLocks/>
          </p:cNvSpPr>
          <p:nvPr/>
        </p:nvSpPr>
        <p:spPr>
          <a:xfrm>
            <a:off x="347546" y="380897"/>
            <a:ext cx="10276840" cy="6477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1" i="0" kern="1200">
                <a:solidFill>
                  <a:srgbClr val="28B6D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At the start</a:t>
            </a:r>
          </a:p>
        </p:txBody>
      </p:sp>
      <p:pic>
        <p:nvPicPr>
          <p:cNvPr id="9" name="officeArt object">
            <a:extLst>
              <a:ext uri="{FF2B5EF4-FFF2-40B4-BE49-F238E27FC236}">
                <a16:creationId xmlns:a16="http://schemas.microsoft.com/office/drawing/2014/main" id="{D22590EE-767A-FB45-A880-AC0F073C9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624" y="3524451"/>
            <a:ext cx="6263679" cy="2952652"/>
          </a:xfrm>
          <a:prstGeom prst="rect">
            <a:avLst/>
          </a:prstGeom>
          <a:ln w="12700" cap="flat">
            <a:solidFill>
              <a:schemeClr val="tx1"/>
            </a:solidFill>
            <a:miter lim="400000"/>
          </a:ln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561CCD-C8FD-CF4F-B57B-42CC9CD9E698}"/>
              </a:ext>
            </a:extLst>
          </p:cNvPr>
          <p:cNvSpPr txBox="1"/>
          <p:nvPr/>
        </p:nvSpPr>
        <p:spPr>
          <a:xfrm>
            <a:off x="347547" y="1145793"/>
            <a:ext cx="46258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Position where the boats are, not alone the whole length of the line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Pay close attention to where the other umpire boats are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Be prepared to move if another umpire boat leaves a gap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Be careful not to get too close (beware OCS boats!)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Be especially careful with </a:t>
            </a:r>
            <a:r>
              <a:rPr lang="en-US" sz="2000" dirty="0" err="1"/>
              <a:t>Nacra</a:t>
            </a:r>
            <a:r>
              <a:rPr lang="en-US" sz="2000" dirty="0"/>
              <a:t> class as they will make a big circle to return and start correctly 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B5FD9D9-3F11-9841-8EE2-8357EBECB7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80700" y="6447295"/>
            <a:ext cx="4114800" cy="190572"/>
          </a:xfrm>
        </p:spPr>
        <p:txBody>
          <a:bodyPr/>
          <a:lstStyle/>
          <a:p>
            <a:r>
              <a:rPr lang="en-US" dirty="0"/>
              <a:t>World Sailing Medal Race Umpire Guide</a:t>
            </a:r>
          </a:p>
        </p:txBody>
      </p:sp>
    </p:spTree>
    <p:extLst>
      <p:ext uri="{BB962C8B-B14F-4D97-AF65-F5344CB8AC3E}">
        <p14:creationId xmlns:p14="http://schemas.microsoft.com/office/powerpoint/2010/main" val="2570151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1635ECC-DD93-5F47-BD59-BF5454B1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10" y="340547"/>
            <a:ext cx="10252776" cy="688000"/>
          </a:xfrm>
        </p:spPr>
        <p:txBody>
          <a:bodyPr/>
          <a:lstStyle/>
          <a:p>
            <a:r>
              <a:rPr lang="es-ES" dirty="0"/>
              <a:t>1) </a:t>
            </a:r>
            <a:r>
              <a:rPr lang="es-ES" dirty="0" err="1"/>
              <a:t>The</a:t>
            </a:r>
            <a:r>
              <a:rPr lang="es-ES" dirty="0"/>
              <a:t> Rules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51A7AD-1C01-4F4B-8CF9-F41B27A19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610" y="914993"/>
            <a:ext cx="10276840" cy="647700"/>
          </a:xfrm>
        </p:spPr>
        <p:txBody>
          <a:bodyPr/>
          <a:lstStyle/>
          <a:p>
            <a:r>
              <a:rPr lang="en-GB" dirty="0"/>
              <a:t>Appendix MR (medal race)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831665-F9D7-DF4E-8F40-7B69AF7440C6}"/>
              </a:ext>
            </a:extLst>
          </p:cNvPr>
          <p:cNvSpPr txBox="1"/>
          <p:nvPr/>
        </p:nvSpPr>
        <p:spPr>
          <a:xfrm>
            <a:off x="457200" y="1562693"/>
            <a:ext cx="10972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Formally known as Addendum Q, this package provides the basis for umpiring medal races.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main aim is to provide for protest decisions to be made by on-the-water umpires to allow for a final result at the finish line.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Umpires should refer to the full version of Appendix MR which is available on the World Sailing website: </a:t>
            </a:r>
            <a:r>
              <a:rPr lang="en-US" sz="2000" dirty="0">
                <a:hlinkClick r:id="rId2"/>
              </a:rPr>
              <a:t>World Sailing Appendix MR</a:t>
            </a:r>
            <a:endParaRPr lang="en-US" sz="20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Appendix MR is only suitable for use Olympic Class events (and similar) where there are medal races. Other events using umpired fleet racing should use </a:t>
            </a:r>
            <a:r>
              <a:rPr lang="en-US" sz="2000" b="1" dirty="0"/>
              <a:t>Appendix UF </a:t>
            </a:r>
            <a:r>
              <a:rPr lang="en-US" sz="2000" dirty="0"/>
              <a:t>instead.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Importantly, </a:t>
            </a:r>
            <a:r>
              <a:rPr lang="en-US" sz="2000" u="sng" dirty="0"/>
              <a:t>no changes to Appendix MR are permitted </a:t>
            </a:r>
            <a:r>
              <a:rPr lang="en-US" sz="2000" dirty="0"/>
              <a:t>without permission of World Sailing.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54BF8E8-BDBB-1C44-AB5F-E5C19D2125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80700" y="6447295"/>
            <a:ext cx="4114800" cy="190572"/>
          </a:xfrm>
        </p:spPr>
        <p:txBody>
          <a:bodyPr/>
          <a:lstStyle/>
          <a:p>
            <a:r>
              <a:rPr lang="en-US" dirty="0"/>
              <a:t>World Sailing Medal Race Umpire Guide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FD862968-5DEA-D04D-8530-2340CD860675}"/>
              </a:ext>
            </a:extLst>
          </p:cNvPr>
          <p:cNvSpPr txBox="1">
            <a:spLocks/>
          </p:cNvSpPr>
          <p:nvPr/>
        </p:nvSpPr>
        <p:spPr>
          <a:xfrm>
            <a:off x="457200" y="4737802"/>
            <a:ext cx="10276840" cy="6477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1" i="0" kern="1200">
                <a:solidFill>
                  <a:srgbClr val="28B6D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Appendix UF (umpired fleet race)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2AABD5-DCEE-9347-90F8-A6BB73F097EF}"/>
              </a:ext>
            </a:extLst>
          </p:cNvPr>
          <p:cNvSpPr txBox="1"/>
          <p:nvPr/>
        </p:nvSpPr>
        <p:spPr>
          <a:xfrm>
            <a:off x="457200" y="5314901"/>
            <a:ext cx="10972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Based on upon the same core set of rules as Appendix MR, Appendix UF also provides options for the </a:t>
            </a:r>
            <a:r>
              <a:rPr lang="en-US" sz="2000" dirty="0" err="1"/>
              <a:t>organisers</a:t>
            </a:r>
            <a:r>
              <a:rPr lang="en-US" sz="2000" dirty="0"/>
              <a:t> to choose from and is suitable for use at all other events.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9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1CE71EE0-3052-7949-87C4-DABF593CE099}"/>
              </a:ext>
            </a:extLst>
          </p:cNvPr>
          <p:cNvSpPr txBox="1">
            <a:spLocks/>
          </p:cNvSpPr>
          <p:nvPr/>
        </p:nvSpPr>
        <p:spPr>
          <a:xfrm>
            <a:off x="347546" y="380897"/>
            <a:ext cx="10276840" cy="6477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1" i="0" kern="1200">
                <a:solidFill>
                  <a:srgbClr val="28B6D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After the start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561CCD-C8FD-CF4F-B57B-42CC9CD9E698}"/>
              </a:ext>
            </a:extLst>
          </p:cNvPr>
          <p:cNvSpPr txBox="1"/>
          <p:nvPr/>
        </p:nvSpPr>
        <p:spPr>
          <a:xfrm>
            <a:off x="347546" y="1145793"/>
            <a:ext cx="553226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Most likely incidents are port-starboard crosses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Make sure someone can cover a cross at the front of the fleet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DBA0B5-C0C8-144D-8B26-945F71325B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812" y="519387"/>
            <a:ext cx="6087303" cy="40535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1386167C-5C36-5A4B-8F7E-85516EE5E7B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860" y="3034840"/>
            <a:ext cx="2713990" cy="25539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A picture containing chart&#10;&#10;Description automatically generated">
            <a:extLst>
              <a:ext uri="{FF2B5EF4-FFF2-40B4-BE49-F238E27FC236}">
                <a16:creationId xmlns:a16="http://schemas.microsoft.com/office/drawing/2014/main" id="{A18A3CF5-2BDC-0C4F-AC46-6D58428F290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5" y="3034840"/>
            <a:ext cx="2828290" cy="25539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481F3F-475B-F64F-A08D-165C11050210}"/>
              </a:ext>
            </a:extLst>
          </p:cNvPr>
          <p:cNvSpPr txBox="1"/>
          <p:nvPr/>
        </p:nvSpPr>
        <p:spPr>
          <a:xfrm>
            <a:off x="5699418" y="4414212"/>
            <a:ext cx="57824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GB" dirty="0"/>
            </a:br>
            <a:r>
              <a:rPr lang="en-GB" dirty="0"/>
              <a:t>Best position for P/S cross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 leeward of port if port looks like they are crossing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 windward of port if looks like they are ducking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3E092F0-2ADA-6C4B-A2C6-3312EA63F9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80700" y="6447295"/>
            <a:ext cx="4114800" cy="190572"/>
          </a:xfrm>
        </p:spPr>
        <p:txBody>
          <a:bodyPr/>
          <a:lstStyle/>
          <a:p>
            <a:r>
              <a:rPr lang="en-US" dirty="0"/>
              <a:t>World Sailing Medal Race Umpire Guide</a:t>
            </a:r>
          </a:p>
        </p:txBody>
      </p:sp>
    </p:spTree>
    <p:extLst>
      <p:ext uri="{BB962C8B-B14F-4D97-AF65-F5344CB8AC3E}">
        <p14:creationId xmlns:p14="http://schemas.microsoft.com/office/powerpoint/2010/main" val="1501022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43200-0E9C-5742-8322-0514747D5E7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2" y="1135812"/>
            <a:ext cx="7609008" cy="42649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A174AA-131F-534C-8F83-D0BF33AD954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1" r="37656"/>
          <a:stretch/>
        </p:blipFill>
        <p:spPr bwMode="auto">
          <a:xfrm>
            <a:off x="8277581" y="1797532"/>
            <a:ext cx="2505648" cy="29538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761BBD-D4A4-E245-93FD-01D594D4B8E8}"/>
              </a:ext>
            </a:extLst>
          </p:cNvPr>
          <p:cNvSpPr txBox="1"/>
          <p:nvPr/>
        </p:nvSpPr>
        <p:spPr>
          <a:xfrm>
            <a:off x="9730657" y="1135812"/>
            <a:ext cx="22087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sz="1600" dirty="0"/>
            </a:br>
            <a:r>
              <a:rPr lang="en-GB" sz="1600" dirty="0"/>
              <a:t>Best position for 18.3 breach is either above the mark or below the boats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22505589-0819-1A43-BFC0-A216E25C065F}"/>
              </a:ext>
            </a:extLst>
          </p:cNvPr>
          <p:cNvSpPr txBox="1">
            <a:spLocks/>
          </p:cNvSpPr>
          <p:nvPr/>
        </p:nvSpPr>
        <p:spPr>
          <a:xfrm>
            <a:off x="347546" y="380897"/>
            <a:ext cx="10276840" cy="6477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1" i="0" kern="1200">
                <a:solidFill>
                  <a:srgbClr val="28B6D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Windward mark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819B6DA-82E7-D148-A4FD-D6022529D4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80700" y="6447295"/>
            <a:ext cx="4114800" cy="190572"/>
          </a:xfrm>
        </p:spPr>
        <p:txBody>
          <a:bodyPr/>
          <a:lstStyle/>
          <a:p>
            <a:r>
              <a:rPr lang="en-US" dirty="0"/>
              <a:t>World Sailing Medal Race Umpire Guide</a:t>
            </a:r>
          </a:p>
        </p:txBody>
      </p:sp>
    </p:spTree>
    <p:extLst>
      <p:ext uri="{BB962C8B-B14F-4D97-AF65-F5344CB8AC3E}">
        <p14:creationId xmlns:p14="http://schemas.microsoft.com/office/powerpoint/2010/main" val="26190146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019FE-CEBE-9F47-A36D-F58DDBAEA7C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World Sailing Medal Race Umpire Guide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22505589-0819-1A43-BFC0-A216E25C065F}"/>
              </a:ext>
            </a:extLst>
          </p:cNvPr>
          <p:cNvSpPr txBox="1">
            <a:spLocks/>
          </p:cNvSpPr>
          <p:nvPr/>
        </p:nvSpPr>
        <p:spPr>
          <a:xfrm>
            <a:off x="347546" y="380897"/>
            <a:ext cx="10276840" cy="6477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1" i="0" kern="1200">
                <a:solidFill>
                  <a:srgbClr val="28B6D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Downwind leg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EF9ED-3DE1-574B-9AC7-0A289A27B9F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69" y="1135812"/>
            <a:ext cx="7865012" cy="47966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2DCBD5-F834-914C-86ED-48D865C41D0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9" r="44124"/>
          <a:stretch/>
        </p:blipFill>
        <p:spPr bwMode="auto">
          <a:xfrm>
            <a:off x="9049554" y="2955238"/>
            <a:ext cx="2054860" cy="2660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72FF1B-18E7-ED45-9DCD-2210170C33A4}"/>
              </a:ext>
            </a:extLst>
          </p:cNvPr>
          <p:cNvSpPr txBox="1"/>
          <p:nvPr/>
        </p:nvSpPr>
        <p:spPr>
          <a:xfrm>
            <a:off x="8916857" y="1620597"/>
            <a:ext cx="2635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sz="1600" dirty="0"/>
            </a:br>
            <a:r>
              <a:rPr lang="en-GB" sz="1600" dirty="0"/>
              <a:t>Best position for rule 12/15 incident is to windward, not to leeward</a:t>
            </a:r>
          </a:p>
        </p:txBody>
      </p:sp>
    </p:spTree>
    <p:extLst>
      <p:ext uri="{BB962C8B-B14F-4D97-AF65-F5344CB8AC3E}">
        <p14:creationId xmlns:p14="http://schemas.microsoft.com/office/powerpoint/2010/main" val="2181418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22505589-0819-1A43-BFC0-A216E25C065F}"/>
              </a:ext>
            </a:extLst>
          </p:cNvPr>
          <p:cNvSpPr txBox="1">
            <a:spLocks/>
          </p:cNvSpPr>
          <p:nvPr/>
        </p:nvSpPr>
        <p:spPr>
          <a:xfrm>
            <a:off x="347546" y="380897"/>
            <a:ext cx="10276840" cy="6477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1" i="0" kern="1200">
                <a:solidFill>
                  <a:srgbClr val="28B6D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Leeward mark and reaching finish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72FF1B-18E7-ED45-9DCD-2210170C33A4}"/>
              </a:ext>
            </a:extLst>
          </p:cNvPr>
          <p:cNvSpPr txBox="1"/>
          <p:nvPr/>
        </p:nvSpPr>
        <p:spPr>
          <a:xfrm>
            <a:off x="5746038" y="862648"/>
            <a:ext cx="2635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Make sure someone goes with the leaders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CEDF8B-B85B-9E49-9ACA-EB14F4AC7A5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1611572"/>
            <a:ext cx="5398492" cy="358123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6A4C5C5-2D23-AD45-B71D-A2B3B2C775B8}"/>
              </a:ext>
            </a:extLst>
          </p:cNvPr>
          <p:cNvCxnSpPr>
            <a:cxnSpLocks/>
          </p:cNvCxnSpPr>
          <p:nvPr/>
        </p:nvCxnSpPr>
        <p:spPr>
          <a:xfrm flipH="1">
            <a:off x="3503497" y="1326995"/>
            <a:ext cx="2242541" cy="1121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2ED5FD2-F13D-5C49-B6A2-6730D4569A4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11572"/>
            <a:ext cx="5727700" cy="34499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5A0FFCC-4A43-C549-905E-14672EFED45F}"/>
              </a:ext>
            </a:extLst>
          </p:cNvPr>
          <p:cNvSpPr txBox="1">
            <a:spLocks/>
          </p:cNvSpPr>
          <p:nvPr/>
        </p:nvSpPr>
        <p:spPr>
          <a:xfrm>
            <a:off x="7708900" y="6477103"/>
            <a:ext cx="4114800" cy="1905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rgbClr val="17479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World Sailing Medal Race Umpire Guide</a:t>
            </a:r>
          </a:p>
        </p:txBody>
      </p:sp>
    </p:spTree>
    <p:extLst>
      <p:ext uri="{BB962C8B-B14F-4D97-AF65-F5344CB8AC3E}">
        <p14:creationId xmlns:p14="http://schemas.microsoft.com/office/powerpoint/2010/main" val="34831921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1635ECC-DD93-5F47-BD59-BF5454B1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10" y="340547"/>
            <a:ext cx="10252776" cy="688000"/>
          </a:xfrm>
        </p:spPr>
        <p:txBody>
          <a:bodyPr/>
          <a:lstStyle/>
          <a:p>
            <a:r>
              <a:rPr lang="en-GB" dirty="0"/>
              <a:t>8) Protests and redress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51A7AD-1C01-4F4B-8CF9-F41B27A19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610" y="914993"/>
            <a:ext cx="10276840" cy="647700"/>
          </a:xfrm>
        </p:spPr>
        <p:txBody>
          <a:bodyPr/>
          <a:lstStyle/>
          <a:p>
            <a:r>
              <a:rPr lang="en-GB" dirty="0"/>
              <a:t>Very limited options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831665-F9D7-DF4E-8F40-7B69AF7440C6}"/>
              </a:ext>
            </a:extLst>
          </p:cNvPr>
          <p:cNvSpPr txBox="1"/>
          <p:nvPr/>
        </p:nvSpPr>
        <p:spPr>
          <a:xfrm>
            <a:off x="457200" y="1562693"/>
            <a:ext cx="109728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Essentially no redress is possible </a:t>
            </a:r>
            <a:r>
              <a:rPr lang="en-GB" dirty="0"/>
              <a:t>(only possibility is for giving help)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Includes no redress for capsizing boards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No ability to challenge RC decisions via redress (including by RC itself)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Umpire action or in-action cannot be challenged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Decisions of protest committee are not appealable, and party cannot ask for reopening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BUT a hearing, however hopeless and brief, can </a:t>
            </a:r>
            <a:r>
              <a:rPr lang="en-GB" u="sng" dirty="0"/>
              <a:t>never be denied</a:t>
            </a:r>
            <a:endParaRPr lang="en-GB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Protests are advised to RC orally during display of flag B, hearing and decision are dealt with orally as well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If the PC changes any boat’s score (especially before a medal race) all other boats must be informed of the scoring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E43B2-DCEA-F040-94C0-7FE1180341EE}"/>
              </a:ext>
            </a:extLst>
          </p:cNvPr>
          <p:cNvSpPr txBox="1">
            <a:spLocks/>
          </p:cNvSpPr>
          <p:nvPr/>
        </p:nvSpPr>
        <p:spPr>
          <a:xfrm>
            <a:off x="7708900" y="6477103"/>
            <a:ext cx="4114800" cy="1905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rgbClr val="17479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World Sailing Medal Race Umpire Guide</a:t>
            </a:r>
          </a:p>
        </p:txBody>
      </p:sp>
    </p:spTree>
    <p:extLst>
      <p:ext uri="{BB962C8B-B14F-4D97-AF65-F5344CB8AC3E}">
        <p14:creationId xmlns:p14="http://schemas.microsoft.com/office/powerpoint/2010/main" val="22230482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51A7AD-1C01-4F4B-8CF9-F41B27A19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459" y="424340"/>
            <a:ext cx="10276840" cy="647700"/>
          </a:xfrm>
        </p:spPr>
        <p:txBody>
          <a:bodyPr/>
          <a:lstStyle/>
          <a:p>
            <a:r>
              <a:rPr lang="en-GB" dirty="0"/>
              <a:t>Protest procedure after racing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831665-F9D7-DF4E-8F40-7B69AF7440C6}"/>
              </a:ext>
            </a:extLst>
          </p:cNvPr>
          <p:cNvSpPr txBox="1"/>
          <p:nvPr/>
        </p:nvSpPr>
        <p:spPr>
          <a:xfrm>
            <a:off x="609600" y="1072040"/>
            <a:ext cx="947110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After the last boat finishes, RC will display results on the RC boat and display Flag B for 2 minutes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If RC changes the scores during this time it will display Flag L and keep Flag B displayed for a further 2 minutes.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Boats can protest for any rule breach (but not Part 2 incidents (except 14), rule 31 and 42) or request redress </a:t>
            </a:r>
            <a:r>
              <a:rPr lang="en-GB" u="sng" dirty="0"/>
              <a:t>but must submit protest orally to RC during the display of Flag B.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Same protest time limit applies to PC protests too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RC cannot protest but will inform PC of any protests submitted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Protest committee may extend this time limit if there is good reason to do so.</a:t>
            </a:r>
          </a:p>
        </p:txBody>
      </p:sp>
      <p:pic>
        <p:nvPicPr>
          <p:cNvPr id="7" name="Picture 6" descr="Protest flag.png">
            <a:extLst>
              <a:ext uri="{FF2B5EF4-FFF2-40B4-BE49-F238E27FC236}">
                <a16:creationId xmlns:a16="http://schemas.microsoft.com/office/drawing/2014/main" id="{125F6B63-B617-BF4C-B094-C0B439DD6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150" y="1358980"/>
            <a:ext cx="857250" cy="657225"/>
          </a:xfrm>
          <a:prstGeom prst="rect">
            <a:avLst/>
          </a:prstGeom>
        </p:spPr>
      </p:pic>
      <p:pic>
        <p:nvPicPr>
          <p:cNvPr id="8" name="Picture 7" descr="Lima.png">
            <a:extLst>
              <a:ext uri="{FF2B5EF4-FFF2-40B4-BE49-F238E27FC236}">
                <a16:creationId xmlns:a16="http://schemas.microsoft.com/office/drawing/2014/main" id="{63D537DB-640E-B64D-AFBC-C99537D082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150" y="2780928"/>
            <a:ext cx="1081862" cy="648072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B7ECCAA-2790-AC49-8EDF-B18BB2C0DB06}"/>
              </a:ext>
            </a:extLst>
          </p:cNvPr>
          <p:cNvSpPr txBox="1">
            <a:spLocks/>
          </p:cNvSpPr>
          <p:nvPr/>
        </p:nvSpPr>
        <p:spPr>
          <a:xfrm>
            <a:off x="7708900" y="6477103"/>
            <a:ext cx="4114800" cy="1905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rgbClr val="17479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World Sailing Medal Race Umpire Guide</a:t>
            </a:r>
          </a:p>
        </p:txBody>
      </p:sp>
    </p:spTree>
    <p:extLst>
      <p:ext uri="{BB962C8B-B14F-4D97-AF65-F5344CB8AC3E}">
        <p14:creationId xmlns:p14="http://schemas.microsoft.com/office/powerpoint/2010/main" val="958456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51A7AD-1C01-4F4B-8CF9-F41B27A19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2400" y="265358"/>
            <a:ext cx="10276840" cy="647700"/>
          </a:xfrm>
        </p:spPr>
        <p:txBody>
          <a:bodyPr/>
          <a:lstStyle/>
          <a:p>
            <a:r>
              <a:rPr lang="en-GB" dirty="0"/>
              <a:t>Damage or injury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831665-F9D7-DF4E-8F40-7B69AF7440C6}"/>
              </a:ext>
            </a:extLst>
          </p:cNvPr>
          <p:cNvSpPr txBox="1"/>
          <p:nvPr/>
        </p:nvSpPr>
        <p:spPr>
          <a:xfrm>
            <a:off x="457200" y="913058"/>
            <a:ext cx="10972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Any boat may protest another for a breach of rule 14 (but only after the race)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The PC retains its ability to protest a boat for a breach of rule 14 also</a:t>
            </a:r>
          </a:p>
          <a:p>
            <a:pPr>
              <a:spcAft>
                <a:spcPts val="1200"/>
              </a:spcAft>
            </a:pPr>
            <a:endParaRPr lang="en-GB" sz="24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spcAft>
                <a:spcPts val="1200"/>
              </a:spcAft>
            </a:pPr>
            <a:endParaRPr lang="en-GB" sz="2400" dirty="0"/>
          </a:p>
          <a:p>
            <a:pPr>
              <a:spcAft>
                <a:spcPts val="1200"/>
              </a:spcAft>
            </a:pPr>
            <a:endParaRPr lang="en-GB" sz="20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No redress is possible but a boat may be disqualified for breaking rule 14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Umpire will normally only initiate rule 14 protest if damaged boat unable to do so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84FED4B-2530-344E-AE59-7F1BAA76A2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3208715"/>
              </p:ext>
            </p:extLst>
          </p:nvPr>
        </p:nvGraphicFramePr>
        <p:xfrm>
          <a:off x="2032000" y="26492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7A3DE68-4C6B-1343-9D22-E843599F1359}"/>
              </a:ext>
            </a:extLst>
          </p:cNvPr>
          <p:cNvSpPr txBox="1">
            <a:spLocks/>
          </p:cNvSpPr>
          <p:nvPr/>
        </p:nvSpPr>
        <p:spPr>
          <a:xfrm>
            <a:off x="7708900" y="6477103"/>
            <a:ext cx="4114800" cy="1905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rgbClr val="17479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World Sailing Medal Race Umpire Guide</a:t>
            </a:r>
          </a:p>
        </p:txBody>
      </p:sp>
    </p:spTree>
    <p:extLst>
      <p:ext uri="{BB962C8B-B14F-4D97-AF65-F5344CB8AC3E}">
        <p14:creationId xmlns:p14="http://schemas.microsoft.com/office/powerpoint/2010/main" val="34746208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69293-4238-F441-B3C4-3C0DA1104C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endParaRPr lang="es-E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39250E8-A519-BB42-A1E4-E90EDC264D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281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51A7AD-1C01-4F4B-8CF9-F41B27A19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3551" y="247771"/>
            <a:ext cx="10276840" cy="647700"/>
          </a:xfrm>
        </p:spPr>
        <p:txBody>
          <a:bodyPr/>
          <a:lstStyle/>
          <a:p>
            <a:r>
              <a:rPr lang="en-GB" dirty="0"/>
              <a:t>Appendix MR in one slide!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831665-F9D7-DF4E-8F40-7B69AF7440C6}"/>
              </a:ext>
            </a:extLst>
          </p:cNvPr>
          <p:cNvSpPr txBox="1"/>
          <p:nvPr/>
        </p:nvSpPr>
        <p:spPr>
          <a:xfrm>
            <a:off x="293551" y="895471"/>
            <a:ext cx="10972800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The definition of proper course has been changed, to make it clear that you are not sailing a proper course when manoeuvring to take a penalty.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Arm signals are required when signaling for room to tack at an obstruction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‘</a:t>
            </a:r>
            <a:r>
              <a:rPr lang="en-US" sz="2000" b="1" i="1" dirty="0"/>
              <a:t>Room to tack’ = repeatedly and clearly pointing to windward; ‘You tack’ = repeatedly and clearly pointing at the other boat and waving the arm to windward.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i="1" dirty="0"/>
              <a:t>NOT required for boards or kites (or classes indicated in SIs)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For part 2, rules 31 and 42, both voluntary and umpire-given penalty is 1 turn. Rule 14: handled in a hearing, and only if damage or injury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 boat may only protest for an incident in which she was </a:t>
            </a:r>
            <a:r>
              <a:rPr lang="en-US" sz="2000" b="1" dirty="0"/>
              <a:t>involved </a:t>
            </a:r>
            <a:r>
              <a:rPr lang="en-US" sz="2000" dirty="0"/>
              <a:t>(not just saw).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Only possible reason for redress is giving help – all other options in rule 62 are deleted.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Appendix P does not apply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Sailing wrong course </a:t>
            </a:r>
            <a:r>
              <a:rPr lang="en-US" sz="2000" dirty="0">
                <a:sym typeface="Wingdings" pitchFamily="2" charset="2"/>
              </a:rPr>
              <a:t> black flag after next mark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Protests: oral only option</a:t>
            </a:r>
            <a:endParaRPr lang="en-US" sz="20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36CCD5-3E9C-3647-86A5-4C7276F3158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80700" y="6447295"/>
            <a:ext cx="4114800" cy="190572"/>
          </a:xfrm>
        </p:spPr>
        <p:txBody>
          <a:bodyPr/>
          <a:lstStyle/>
          <a:p>
            <a:r>
              <a:rPr lang="en-US" dirty="0"/>
              <a:t>World Sailing Medal Race Umpire Guide</a:t>
            </a:r>
          </a:p>
        </p:txBody>
      </p:sp>
    </p:spTree>
    <p:extLst>
      <p:ext uri="{BB962C8B-B14F-4D97-AF65-F5344CB8AC3E}">
        <p14:creationId xmlns:p14="http://schemas.microsoft.com/office/powerpoint/2010/main" val="1935590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51A7AD-1C01-4F4B-8CF9-F41B27A19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3551" y="247771"/>
            <a:ext cx="10276840" cy="647700"/>
          </a:xfrm>
        </p:spPr>
        <p:txBody>
          <a:bodyPr/>
          <a:lstStyle/>
          <a:p>
            <a:r>
              <a:rPr lang="en-GB" dirty="0"/>
              <a:t>Rule changes for BOARDS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831665-F9D7-DF4E-8F40-7B69AF7440C6}"/>
              </a:ext>
            </a:extLst>
          </p:cNvPr>
          <p:cNvSpPr txBox="1"/>
          <p:nvPr/>
        </p:nvSpPr>
        <p:spPr>
          <a:xfrm>
            <a:off x="293551" y="895471"/>
            <a:ext cx="8783542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b="1" i="1" dirty="0">
                <a:solidFill>
                  <a:srgbClr val="D80D86"/>
                </a:solidFill>
              </a:rPr>
              <a:t>Rule 17 mostly deleted </a:t>
            </a:r>
            <a:r>
              <a:rPr lang="en-GB" sz="2000" dirty="0"/>
              <a:t>– No restrictions on sailing above proper course, except when approaching to start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b="1" i="1" dirty="0">
                <a:solidFill>
                  <a:srgbClr val="D80D86"/>
                </a:solidFill>
              </a:rPr>
              <a:t>Rule 18.3 deleted </a:t>
            </a:r>
            <a:r>
              <a:rPr lang="en-GB" sz="2000" dirty="0"/>
              <a:t>(Passing head to wind in the zone)</a:t>
            </a:r>
          </a:p>
          <a:p>
            <a:pPr lvl="0"/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1" i="1" dirty="0">
                <a:solidFill>
                  <a:srgbClr val="D80D86"/>
                </a:solidFill>
              </a:rPr>
              <a:t>Rule 18.4 changed </a:t>
            </a:r>
            <a:r>
              <a:rPr lang="en-GB" sz="2000" dirty="0"/>
              <a:t>– Proper course at a mark</a:t>
            </a:r>
          </a:p>
          <a:p>
            <a:pPr lvl="0">
              <a:spcAft>
                <a:spcPts val="600"/>
              </a:spcAft>
            </a:pPr>
            <a:r>
              <a:rPr lang="en-GB" sz="2000" dirty="0"/>
              <a:t>	Applies when the inside boat must gybe </a:t>
            </a:r>
            <a:r>
              <a:rPr lang="en-GB" sz="2000" u="sng" dirty="0"/>
              <a:t>or bear away </a:t>
            </a:r>
            <a:r>
              <a:rPr lang="en-GB" sz="2000" dirty="0"/>
              <a:t>to sail their 	proper course</a:t>
            </a:r>
          </a:p>
          <a:p>
            <a:pPr lvl="0">
              <a:spcAft>
                <a:spcPts val="600"/>
              </a:spcAft>
            </a:pPr>
            <a:r>
              <a:rPr lang="en-GB" sz="2000" dirty="0"/>
              <a:t>	So can apply at leeward marks </a:t>
            </a:r>
            <a:r>
              <a:rPr lang="en-GB" sz="2000" b="1" u="sng" dirty="0"/>
              <a:t>AND</a:t>
            </a:r>
            <a:r>
              <a:rPr lang="en-GB" sz="2000" dirty="0"/>
              <a:t> windward marks</a:t>
            </a:r>
          </a:p>
          <a:p>
            <a:pPr lvl="0"/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1" i="1" dirty="0">
                <a:solidFill>
                  <a:srgbClr val="D80D86"/>
                </a:solidFill>
              </a:rPr>
              <a:t>Rule 31 changed </a:t>
            </a:r>
            <a:r>
              <a:rPr lang="en-GB" sz="2000" dirty="0"/>
              <a:t>– can touch a mark but not hold on to it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No need for a red flag to protest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Penalty is 360</a:t>
            </a:r>
            <a:r>
              <a:rPr lang="en-US" sz="2000" baseline="30000" dirty="0"/>
              <a:t>o</a:t>
            </a:r>
            <a:r>
              <a:rPr lang="en-US" sz="2000" dirty="0"/>
              <a:t> turn with no need for a tack or a gybe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And many other changes – see appendix B for full details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290" name="Picture 2" descr="RS:X – NeilPryde">
            <a:extLst>
              <a:ext uri="{FF2B5EF4-FFF2-40B4-BE49-F238E27FC236}">
                <a16:creationId xmlns:a16="http://schemas.microsoft.com/office/drawing/2014/main" id="{C6AED711-7484-444E-92E2-4ADF0DEA4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128" y="4090952"/>
            <a:ext cx="3163229" cy="187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78CC2-4F16-294E-A909-DC99D7FDA6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80700" y="6447295"/>
            <a:ext cx="4114800" cy="190572"/>
          </a:xfrm>
        </p:spPr>
        <p:txBody>
          <a:bodyPr/>
          <a:lstStyle/>
          <a:p>
            <a:r>
              <a:rPr lang="en-US" dirty="0"/>
              <a:t>World Sailing Medal Race Umpire Guide</a:t>
            </a:r>
          </a:p>
        </p:txBody>
      </p:sp>
    </p:spTree>
    <p:extLst>
      <p:ext uri="{BB962C8B-B14F-4D97-AF65-F5344CB8AC3E}">
        <p14:creationId xmlns:p14="http://schemas.microsoft.com/office/powerpoint/2010/main" val="3207161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51A7AD-1C01-4F4B-8CF9-F41B27A19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7005" y="424339"/>
            <a:ext cx="10276840" cy="647700"/>
          </a:xfrm>
        </p:spPr>
        <p:txBody>
          <a:bodyPr/>
          <a:lstStyle/>
          <a:p>
            <a:r>
              <a:rPr lang="en-GB" dirty="0"/>
              <a:t>World Sailing Call Books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831665-F9D7-DF4E-8F40-7B69AF7440C6}"/>
              </a:ext>
            </a:extLst>
          </p:cNvPr>
          <p:cNvSpPr txBox="1"/>
          <p:nvPr/>
        </p:nvSpPr>
        <p:spPr>
          <a:xfrm>
            <a:off x="457200" y="1150601"/>
            <a:ext cx="589899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WS publishes call books to explain how the rules apply to given incidents.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Currently only published for team racing and match racing, and only authoritative for these disciplines.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However, many interpret rules that are the same across disciplines, so they are very useful for umpires in medal races to refer to.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They help make sure that umpires across the World apply the rules in the same way.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 call books are available on the World Sailing website:</a:t>
            </a:r>
          </a:p>
          <a:p>
            <a:pPr algn="ctr">
              <a:spcAft>
                <a:spcPts val="1200"/>
              </a:spcAft>
            </a:pPr>
            <a:r>
              <a:rPr lang="en-US" dirty="0">
                <a:hlinkClick r:id="rId2"/>
              </a:rPr>
              <a:t>World Sailing Team Racing Call Book</a:t>
            </a:r>
            <a:endParaRPr lang="en-US" dirty="0"/>
          </a:p>
          <a:p>
            <a:pPr algn="ctr"/>
            <a:r>
              <a:rPr lang="en-US" dirty="0">
                <a:hlinkClick r:id="rId3"/>
              </a:rPr>
              <a:t>World Sailing Match Racing Call Book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6EF163-3FF1-2549-A3CD-C07F1C118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1458" y="284653"/>
            <a:ext cx="4438971" cy="60848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9B36F7-6EFB-E44A-AAD4-8BEF56CDFEE6}"/>
              </a:ext>
            </a:extLst>
          </p:cNvPr>
          <p:cNvSpPr txBox="1"/>
          <p:nvPr/>
        </p:nvSpPr>
        <p:spPr>
          <a:xfrm>
            <a:off x="10603845" y="378857"/>
            <a:ext cx="1417956" cy="73866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These rules are the same in all disciplines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2B706A0-E3C0-E145-A720-679ABACAF630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9422781" y="748189"/>
            <a:ext cx="1181064" cy="132757"/>
          </a:xfrm>
          <a:prstGeom prst="straightConnector1">
            <a:avLst/>
          </a:prstGeom>
          <a:ln w="28575">
            <a:solidFill>
              <a:srgbClr val="28B6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D7DB8AE-671C-5843-BEBC-40544BE1E2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80700" y="6447295"/>
            <a:ext cx="4114800" cy="190572"/>
          </a:xfrm>
        </p:spPr>
        <p:txBody>
          <a:bodyPr/>
          <a:lstStyle/>
          <a:p>
            <a:r>
              <a:rPr lang="en-US" dirty="0"/>
              <a:t>World Sailing Medal Race Umpire Guide</a:t>
            </a:r>
          </a:p>
        </p:txBody>
      </p:sp>
    </p:spTree>
    <p:extLst>
      <p:ext uri="{BB962C8B-B14F-4D97-AF65-F5344CB8AC3E}">
        <p14:creationId xmlns:p14="http://schemas.microsoft.com/office/powerpoint/2010/main" val="1858487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1635ECC-DD93-5F47-BD59-BF5454B1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10" y="340547"/>
            <a:ext cx="10252776" cy="688000"/>
          </a:xfrm>
        </p:spPr>
        <p:txBody>
          <a:bodyPr/>
          <a:lstStyle/>
          <a:p>
            <a:r>
              <a:rPr lang="es-ES" dirty="0"/>
              <a:t>2) </a:t>
            </a:r>
            <a:r>
              <a:rPr lang="es-ES" dirty="0" err="1"/>
              <a:t>Regatta</a:t>
            </a:r>
            <a:r>
              <a:rPr lang="es-ES" dirty="0"/>
              <a:t> </a:t>
            </a:r>
            <a:r>
              <a:rPr lang="en-GB" dirty="0"/>
              <a:t>Preparation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51A7AD-1C01-4F4B-8CF9-F41B27A19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610" y="914993"/>
            <a:ext cx="10276840" cy="647700"/>
          </a:xfrm>
        </p:spPr>
        <p:txBody>
          <a:bodyPr/>
          <a:lstStyle/>
          <a:p>
            <a:r>
              <a:rPr lang="en-GB" dirty="0"/>
              <a:t>Before the event / medal races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831665-F9D7-DF4E-8F40-7B69AF7440C6}"/>
              </a:ext>
            </a:extLst>
          </p:cNvPr>
          <p:cNvSpPr txBox="1"/>
          <p:nvPr/>
        </p:nvSpPr>
        <p:spPr>
          <a:xfrm>
            <a:off x="457200" y="1562693"/>
            <a:ext cx="10972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Refresh knowledge of the rules by rereading: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Rules of Part 2 and the Definitions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World Sailing Call Books for Match Racing and Team Racing (only calls that are not discipline specific) and any Rapid Response Calls.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Event Sailing Instructions, Notice of Race and other documents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Rule 42 interpretations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World Sailing Umpired Fleet &amp; Medal Racing Manual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Umpire equipment to bring to the event: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Copy of rule book/SIs and </a:t>
            </a:r>
            <a:r>
              <a:rPr lang="en-US" dirty="0" err="1"/>
              <a:t>NoR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Wet weather clothing suitable for going afloat, including suitable sun protection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Waterproof notebook and pencil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Whistle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Flags, VHF, personal floatation device (if not provided)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344A4A-C6FA-0341-A357-52FC886301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80700" y="6447295"/>
            <a:ext cx="4114800" cy="190572"/>
          </a:xfrm>
        </p:spPr>
        <p:txBody>
          <a:bodyPr/>
          <a:lstStyle/>
          <a:p>
            <a:r>
              <a:rPr lang="en-US" dirty="0"/>
              <a:t>World Sailing Medal Race Umpire Guide</a:t>
            </a:r>
          </a:p>
        </p:txBody>
      </p:sp>
    </p:spTree>
    <p:extLst>
      <p:ext uri="{BB962C8B-B14F-4D97-AF65-F5344CB8AC3E}">
        <p14:creationId xmlns:p14="http://schemas.microsoft.com/office/powerpoint/2010/main" val="2549004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51A7AD-1C01-4F4B-8CF9-F41B27A19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458" y="279373"/>
            <a:ext cx="10276840" cy="647700"/>
          </a:xfrm>
        </p:spPr>
        <p:txBody>
          <a:bodyPr/>
          <a:lstStyle/>
          <a:p>
            <a:r>
              <a:rPr lang="en-GB" dirty="0"/>
              <a:t>Before the first race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831665-F9D7-DF4E-8F40-7B69AF7440C6}"/>
              </a:ext>
            </a:extLst>
          </p:cNvPr>
          <p:cNvSpPr txBox="1"/>
          <p:nvPr/>
        </p:nvSpPr>
        <p:spPr>
          <a:xfrm>
            <a:off x="468351" y="1027434"/>
            <a:ext cx="1097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Check umpire boats, radios and all equipment are in working order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Chief Umpire meets with race committee to confirm processes (esp. OCS calls)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For medal races, umpires check results for any potential match or team races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EDC6829-CDA4-244E-B6AC-D30E904AC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969277"/>
              </p:ext>
            </p:extLst>
          </p:nvPr>
        </p:nvGraphicFramePr>
        <p:xfrm>
          <a:off x="8154107" y="2419087"/>
          <a:ext cx="3394937" cy="2402015"/>
        </p:xfrm>
        <a:graphic>
          <a:graphicData uri="http://schemas.openxmlformats.org/drawingml/2006/table">
            <a:tbl>
              <a:tblPr firstRow="1" firstCol="1" bandRow="1"/>
              <a:tblGrid>
                <a:gridCol w="222923">
                  <a:extLst>
                    <a:ext uri="{9D8B030D-6E8A-4147-A177-3AD203B41FA5}">
                      <a16:colId xmlns:a16="http://schemas.microsoft.com/office/drawing/2014/main" val="2649734953"/>
                    </a:ext>
                  </a:extLst>
                </a:gridCol>
                <a:gridCol w="804998">
                  <a:extLst>
                    <a:ext uri="{9D8B030D-6E8A-4147-A177-3AD203B41FA5}">
                      <a16:colId xmlns:a16="http://schemas.microsoft.com/office/drawing/2014/main" val="3069916636"/>
                    </a:ext>
                  </a:extLst>
                </a:gridCol>
                <a:gridCol w="445845">
                  <a:extLst>
                    <a:ext uri="{9D8B030D-6E8A-4147-A177-3AD203B41FA5}">
                      <a16:colId xmlns:a16="http://schemas.microsoft.com/office/drawing/2014/main" val="326588886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063900419"/>
                    </a:ext>
                  </a:extLst>
                </a:gridCol>
                <a:gridCol w="594460">
                  <a:extLst>
                    <a:ext uri="{9D8B030D-6E8A-4147-A177-3AD203B41FA5}">
                      <a16:colId xmlns:a16="http://schemas.microsoft.com/office/drawing/2014/main" val="157239236"/>
                    </a:ext>
                  </a:extLst>
                </a:gridCol>
                <a:gridCol w="482999">
                  <a:extLst>
                    <a:ext uri="{9D8B030D-6E8A-4147-A177-3AD203B41FA5}">
                      <a16:colId xmlns:a16="http://schemas.microsoft.com/office/drawing/2014/main" val="2389026003"/>
                    </a:ext>
                  </a:extLst>
                </a:gridCol>
                <a:gridCol w="681152">
                  <a:extLst>
                    <a:ext uri="{9D8B030D-6E8A-4147-A177-3AD203B41FA5}">
                      <a16:colId xmlns:a16="http://schemas.microsoft.com/office/drawing/2014/main" val="3266005853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sz="10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Boat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sz="10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Points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Places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35201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en-GB" sz="9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sz="12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NZL 1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1 - 2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7188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en-GB" sz="9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FRA 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1 - 2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33465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en-GB" sz="9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ESP 18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3 - 9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31239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en-GB" sz="9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POL 11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3 - 10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72505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en-GB" sz="9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NED 11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3 - 10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88356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en-GB" sz="9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ESP 177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3 - 10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46704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en-GB" sz="9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ITA 74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3 - 10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7382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en-GB" sz="9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SUI 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3 - 10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2413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en-GB" sz="9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ISR 11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3 - 10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5990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en-GB" sz="9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JPN 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en-GB" sz="12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4 - 10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659695"/>
                  </a:ext>
                </a:extLst>
              </a:tr>
            </a:tbl>
          </a:graphicData>
        </a:graphic>
      </p:graphicFrame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58D56CF9-7448-484C-9250-66D1B4B7EB4C}"/>
              </a:ext>
            </a:extLst>
          </p:cNvPr>
          <p:cNvSpPr txBox="1">
            <a:spLocks/>
          </p:cNvSpPr>
          <p:nvPr/>
        </p:nvSpPr>
        <p:spPr>
          <a:xfrm>
            <a:off x="360458" y="2419087"/>
            <a:ext cx="10276840" cy="6477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1" i="0" kern="1200">
                <a:solidFill>
                  <a:srgbClr val="28B6D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Agenda for umpire team meeting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3F8689-E8DF-5543-AC6F-1B71A951AD5F}"/>
              </a:ext>
            </a:extLst>
          </p:cNvPr>
          <p:cNvSpPr txBox="1"/>
          <p:nvPr/>
        </p:nvSpPr>
        <p:spPr>
          <a:xfrm>
            <a:off x="468351" y="3060534"/>
            <a:ext cx="1125529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Allocation of tasks amongst umpire team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Any non-standard SIs or event rules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RIBS and equipment, repair, </a:t>
            </a:r>
            <a:r>
              <a:rPr lang="en-US" dirty="0" err="1"/>
              <a:t>refuelling</a:t>
            </a:r>
            <a:r>
              <a:rPr lang="en-US" dirty="0"/>
              <a:t>, radio channels to be used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Procedure for handling damage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Procedure for handling protests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Weather forecast and intended format for racing</a:t>
            </a:r>
          </a:p>
          <a:p>
            <a:pPr algn="r"/>
            <a:r>
              <a:rPr lang="en-US" b="1" dirty="0">
                <a:solidFill>
                  <a:srgbClr val="D80D86"/>
                </a:solidFill>
              </a:rPr>
              <a:t>			</a:t>
            </a:r>
            <a:r>
              <a:rPr lang="en-US" b="1" i="1" dirty="0">
                <a:solidFill>
                  <a:srgbClr val="D80D86"/>
                </a:solidFill>
              </a:rPr>
              <a:t>See WS Umpire Fleet Racing Manual for more details</a:t>
            </a:r>
            <a:endParaRPr lang="en-US" b="1" dirty="0">
              <a:solidFill>
                <a:srgbClr val="D80D8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4669D82-3A42-9248-97DF-BFA1424B38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80700" y="6447295"/>
            <a:ext cx="4114800" cy="190572"/>
          </a:xfrm>
        </p:spPr>
        <p:txBody>
          <a:bodyPr/>
          <a:lstStyle/>
          <a:p>
            <a:r>
              <a:rPr lang="en-US" dirty="0"/>
              <a:t>World Sailing Medal Race Umpire Guide</a:t>
            </a:r>
          </a:p>
        </p:txBody>
      </p:sp>
    </p:spTree>
    <p:extLst>
      <p:ext uri="{BB962C8B-B14F-4D97-AF65-F5344CB8AC3E}">
        <p14:creationId xmlns:p14="http://schemas.microsoft.com/office/powerpoint/2010/main" val="26230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1635ECC-DD93-5F47-BD59-BF5454B1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10" y="340547"/>
            <a:ext cx="10252776" cy="688000"/>
          </a:xfrm>
        </p:spPr>
        <p:txBody>
          <a:bodyPr/>
          <a:lstStyle/>
          <a:p>
            <a:r>
              <a:rPr lang="es-ES" dirty="0"/>
              <a:t>3) </a:t>
            </a:r>
            <a:r>
              <a:rPr lang="es-ES" dirty="0" err="1"/>
              <a:t>Umpiring</a:t>
            </a:r>
            <a:r>
              <a:rPr lang="es-ES" dirty="0"/>
              <a:t> Fundamentals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51A7AD-1C01-4F4B-8CF9-F41B27A19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610" y="914993"/>
            <a:ext cx="10276840" cy="647700"/>
          </a:xfrm>
        </p:spPr>
        <p:txBody>
          <a:bodyPr/>
          <a:lstStyle/>
          <a:p>
            <a:r>
              <a:rPr lang="en-GB" dirty="0"/>
              <a:t>Umpire Interaction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3C445AF-BAF1-4D49-BF8B-70D6F659685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84547"/>
            <a:ext cx="5898995" cy="24600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E8ED53-A545-9243-ABB5-51935EBE07D4}"/>
              </a:ext>
            </a:extLst>
          </p:cNvPr>
          <p:cNvSpPr txBox="1"/>
          <p:nvPr/>
        </p:nvSpPr>
        <p:spPr>
          <a:xfrm>
            <a:off x="197005" y="1558593"/>
            <a:ext cx="589899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One umpire in the boat is the driver, and other is responsible for signaling the decisions.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 two umpires in each RIB work together as equals in the decision making.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Both umpires must agree before giving a penalty.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 umpires will only penalize a boat when certain she has broken a rule.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Umpires apply last point of certainty. That is, they assume that the situation has not changed until certain that it has.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For example, a boat is considered not to have passed head-to-wind, until the umpires are certain that she has.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94C3CF-77E7-F344-9452-81E3FEB84CF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618" y="3393241"/>
            <a:ext cx="4412263" cy="3010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835C42-0943-4C4A-822F-F5664CAA9E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80700" y="6447295"/>
            <a:ext cx="4114800" cy="190572"/>
          </a:xfrm>
        </p:spPr>
        <p:txBody>
          <a:bodyPr/>
          <a:lstStyle/>
          <a:p>
            <a:r>
              <a:rPr lang="en-US" dirty="0"/>
              <a:t>World Sailing Medal Race Umpire Guide</a:t>
            </a:r>
          </a:p>
        </p:txBody>
      </p:sp>
    </p:spTree>
    <p:extLst>
      <p:ext uri="{BB962C8B-B14F-4D97-AF65-F5344CB8AC3E}">
        <p14:creationId xmlns:p14="http://schemas.microsoft.com/office/powerpoint/2010/main" val="457143127"/>
      </p:ext>
    </p:extLst>
  </p:cSld>
  <p:clrMapOvr>
    <a:masterClrMapping/>
  </p:clrMapOvr>
</p:sld>
</file>

<file path=ppt/theme/theme1.xml><?xml version="1.0" encoding="utf-8"?>
<a:theme xmlns:a="http://schemas.openxmlformats.org/drawingml/2006/main" name="1_Title Slide - White">
  <a:themeElements>
    <a:clrScheme name="WS Colours">
      <a:dk1>
        <a:srgbClr val="000000"/>
      </a:dk1>
      <a:lt1>
        <a:srgbClr val="FFFFFF"/>
      </a:lt1>
      <a:dk2>
        <a:srgbClr val="16469D"/>
      </a:dk2>
      <a:lt2>
        <a:srgbClr val="FFFFFF"/>
      </a:lt2>
      <a:accent1>
        <a:srgbClr val="16469D"/>
      </a:accent1>
      <a:accent2>
        <a:srgbClr val="27B5D8"/>
      </a:accent2>
      <a:accent3>
        <a:srgbClr val="7FCEC9"/>
      </a:accent3>
      <a:accent4>
        <a:srgbClr val="AFABD4"/>
      </a:accent4>
      <a:accent5>
        <a:srgbClr val="D70D86"/>
      </a:accent5>
      <a:accent6>
        <a:srgbClr val="0D0D6C"/>
      </a:accent6>
      <a:hlink>
        <a:srgbClr val="16469D"/>
      </a:hlink>
      <a:folHlink>
        <a:srgbClr val="F8E5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rldSailing_PPT-Template2019" id="{A34F6B02-F923-A646-B208-550E22CE3DF3}" vid="{69F94624-83D5-CE4A-8A6F-7D04BAFBBB93}"/>
    </a:ext>
  </a:extLst>
</a:theme>
</file>

<file path=ppt/theme/theme2.xml><?xml version="1.0" encoding="utf-8"?>
<a:theme xmlns:a="http://schemas.openxmlformats.org/drawingml/2006/main" name="3_Agenda/Contents slide">
  <a:themeElements>
    <a:clrScheme name="WS Colours">
      <a:dk1>
        <a:srgbClr val="000000"/>
      </a:dk1>
      <a:lt1>
        <a:srgbClr val="FFFFFF"/>
      </a:lt1>
      <a:dk2>
        <a:srgbClr val="16469D"/>
      </a:dk2>
      <a:lt2>
        <a:srgbClr val="FFFFFF"/>
      </a:lt2>
      <a:accent1>
        <a:srgbClr val="16469D"/>
      </a:accent1>
      <a:accent2>
        <a:srgbClr val="27B5D8"/>
      </a:accent2>
      <a:accent3>
        <a:srgbClr val="7FCEC9"/>
      </a:accent3>
      <a:accent4>
        <a:srgbClr val="AFABD4"/>
      </a:accent4>
      <a:accent5>
        <a:srgbClr val="D70D86"/>
      </a:accent5>
      <a:accent6>
        <a:srgbClr val="0D0D6C"/>
      </a:accent6>
      <a:hlink>
        <a:srgbClr val="16469D"/>
      </a:hlink>
      <a:folHlink>
        <a:srgbClr val="F8E5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rldSailing_PPT-Template2019" id="{A34F6B02-F923-A646-B208-550E22CE3DF3}" vid="{C5A8C500-56F7-4E4C-80F1-CF63E3B9C952}"/>
    </a:ext>
  </a:extLst>
</a:theme>
</file>

<file path=ppt/theme/theme3.xml><?xml version="1.0" encoding="utf-8"?>
<a:theme xmlns:a="http://schemas.openxmlformats.org/drawingml/2006/main" name="5_Text Slides - White background">
  <a:themeElements>
    <a:clrScheme name="WS Colours">
      <a:dk1>
        <a:srgbClr val="000000"/>
      </a:dk1>
      <a:lt1>
        <a:srgbClr val="FFFFFF"/>
      </a:lt1>
      <a:dk2>
        <a:srgbClr val="16469D"/>
      </a:dk2>
      <a:lt2>
        <a:srgbClr val="FFFFFF"/>
      </a:lt2>
      <a:accent1>
        <a:srgbClr val="16469D"/>
      </a:accent1>
      <a:accent2>
        <a:srgbClr val="27B5D8"/>
      </a:accent2>
      <a:accent3>
        <a:srgbClr val="7FCEC9"/>
      </a:accent3>
      <a:accent4>
        <a:srgbClr val="AFABD4"/>
      </a:accent4>
      <a:accent5>
        <a:srgbClr val="D70D86"/>
      </a:accent5>
      <a:accent6>
        <a:srgbClr val="0D0D6C"/>
      </a:accent6>
      <a:hlink>
        <a:srgbClr val="16469D"/>
      </a:hlink>
      <a:folHlink>
        <a:srgbClr val="F8E5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rldSailing_PPT-Template2019" id="{A34F6B02-F923-A646-B208-550E22CE3DF3}" vid="{5D8CC2EB-8E5C-9747-B471-319A900F16A1}"/>
    </a:ext>
  </a:extLst>
</a:theme>
</file>

<file path=ppt/theme/theme4.xml><?xml version="1.0" encoding="utf-8"?>
<a:theme xmlns:a="http://schemas.openxmlformats.org/drawingml/2006/main" name="11_Closing Slides">
  <a:themeElements>
    <a:clrScheme name="WS Colours">
      <a:dk1>
        <a:srgbClr val="000000"/>
      </a:dk1>
      <a:lt1>
        <a:srgbClr val="FFFFFF"/>
      </a:lt1>
      <a:dk2>
        <a:srgbClr val="16469D"/>
      </a:dk2>
      <a:lt2>
        <a:srgbClr val="FFFFFF"/>
      </a:lt2>
      <a:accent1>
        <a:srgbClr val="16469D"/>
      </a:accent1>
      <a:accent2>
        <a:srgbClr val="27B5D8"/>
      </a:accent2>
      <a:accent3>
        <a:srgbClr val="7FCEC9"/>
      </a:accent3>
      <a:accent4>
        <a:srgbClr val="AFABD4"/>
      </a:accent4>
      <a:accent5>
        <a:srgbClr val="D70D86"/>
      </a:accent5>
      <a:accent6>
        <a:srgbClr val="0D0D6C"/>
      </a:accent6>
      <a:hlink>
        <a:srgbClr val="16469D"/>
      </a:hlink>
      <a:folHlink>
        <a:srgbClr val="F8E5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rldSailing_PPT-Template2019" id="{A34F6B02-F923-A646-B208-550E22CE3DF3}" vid="{4B42F81B-6A5F-3A46-B275-8E0CE9D7F9BC}"/>
    </a:ext>
  </a:extLst>
</a:theme>
</file>

<file path=ppt/theme/theme5.xml><?xml version="1.0" encoding="utf-8"?>
<a:theme xmlns:a="http://schemas.openxmlformats.org/drawingml/2006/main" name="12_Thank you Slide">
  <a:themeElements>
    <a:clrScheme name="WS Colours">
      <a:dk1>
        <a:srgbClr val="000000"/>
      </a:dk1>
      <a:lt1>
        <a:srgbClr val="FFFFFF"/>
      </a:lt1>
      <a:dk2>
        <a:srgbClr val="16469D"/>
      </a:dk2>
      <a:lt2>
        <a:srgbClr val="FFFFFF"/>
      </a:lt2>
      <a:accent1>
        <a:srgbClr val="16469D"/>
      </a:accent1>
      <a:accent2>
        <a:srgbClr val="27B5D8"/>
      </a:accent2>
      <a:accent3>
        <a:srgbClr val="7FCEC9"/>
      </a:accent3>
      <a:accent4>
        <a:srgbClr val="AFABD4"/>
      </a:accent4>
      <a:accent5>
        <a:srgbClr val="D70D86"/>
      </a:accent5>
      <a:accent6>
        <a:srgbClr val="0D0D6C"/>
      </a:accent6>
      <a:hlink>
        <a:srgbClr val="16469D"/>
      </a:hlink>
      <a:folHlink>
        <a:srgbClr val="F8E5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rldSailing_PPT-Template2019" id="{A34F6B02-F923-A646-B208-550E22CE3DF3}" vid="{12D0C1AE-202A-3745-902E-DD8A809FECD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1_Title Slide - White</Template>
  <TotalTime>4299</TotalTime>
  <Words>3939</Words>
  <Application>Microsoft Macintosh PowerPoint</Application>
  <PresentationFormat>Widescreen</PresentationFormat>
  <Paragraphs>569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Arial</vt:lpstr>
      <vt:lpstr>Arial Narrow</vt:lpstr>
      <vt:lpstr>Calibri</vt:lpstr>
      <vt:lpstr>Tahoma</vt:lpstr>
      <vt:lpstr>Times New Roman</vt:lpstr>
      <vt:lpstr>1_Title Slide - White</vt:lpstr>
      <vt:lpstr>3_Agenda/Contents slide</vt:lpstr>
      <vt:lpstr>5_Text Slides - White background</vt:lpstr>
      <vt:lpstr>11_Closing Slides</vt:lpstr>
      <vt:lpstr>12_Thank you Slide</vt:lpstr>
      <vt:lpstr>Umpired Medal &amp; Fleet Racing</vt:lpstr>
      <vt:lpstr>Contents</vt:lpstr>
      <vt:lpstr>1) The Rules</vt:lpstr>
      <vt:lpstr>PowerPoint Presentation</vt:lpstr>
      <vt:lpstr>PowerPoint Presentation</vt:lpstr>
      <vt:lpstr>PowerPoint Presentation</vt:lpstr>
      <vt:lpstr>2) Regatta Preparation</vt:lpstr>
      <vt:lpstr>PowerPoint Presentation</vt:lpstr>
      <vt:lpstr>3) Umpiring Fundamentals</vt:lpstr>
      <vt:lpstr>4) Communication &amp; Decision Making</vt:lpstr>
      <vt:lpstr>4) Communication &amp; Decision Making</vt:lpstr>
      <vt:lpstr>PowerPoint Presentation</vt:lpstr>
      <vt:lpstr>PowerPoint Presentation</vt:lpstr>
      <vt:lpstr>PowerPoint Presentation</vt:lpstr>
      <vt:lpstr>PowerPoint Presentation</vt:lpstr>
      <vt:lpstr>5) Umpire Mechanics</vt:lpstr>
      <vt:lpstr>PowerPoint Presentation</vt:lpstr>
      <vt:lpstr>PowerPoint Presentation</vt:lpstr>
      <vt:lpstr>PowerPoint Presentation</vt:lpstr>
      <vt:lpstr>PowerPoint Presentation</vt:lpstr>
      <vt:lpstr>6) Umpire-initiated penalties</vt:lpstr>
      <vt:lpstr>6) Umpire-initiated penalties</vt:lpstr>
      <vt:lpstr>6) Umpire-initiated penalties</vt:lpstr>
      <vt:lpstr>PowerPoint Presentation</vt:lpstr>
      <vt:lpstr>6) Umpire-initiated penalties</vt:lpstr>
      <vt:lpstr>PowerPoint Presentation</vt:lpstr>
      <vt:lpstr>7) Positioning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8) Protests and redress</vt:lpstr>
      <vt:lpstr>PowerPoint Presentation</vt:lpstr>
      <vt:lpstr>PowerPoint Presentation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Umpired Medal Racing Guide</dc:title>
  <dc:subject/>
  <dc:creator/>
  <cp:keywords/>
  <dc:description/>
  <cp:lastModifiedBy>Chris Lindsay</cp:lastModifiedBy>
  <cp:revision>70</cp:revision>
  <dcterms:created xsi:type="dcterms:W3CDTF">2021-03-11T14:09:39Z</dcterms:created>
  <dcterms:modified xsi:type="dcterms:W3CDTF">2021-08-14T13:02:08Z</dcterms:modified>
  <cp:category/>
</cp:coreProperties>
</file>